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57" r:id="rId12"/>
    <p:sldId id="259" r:id="rId13"/>
    <p:sldId id="260" r:id="rId14"/>
    <p:sldId id="262" r:id="rId15"/>
    <p:sldId id="261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9D52"/>
    <a:srgbClr val="F67B16"/>
    <a:srgbClr val="F68B32"/>
    <a:srgbClr val="D26308"/>
    <a:srgbClr val="B15407"/>
    <a:srgbClr val="E96E09"/>
    <a:srgbClr val="D56509"/>
    <a:srgbClr val="B55607"/>
    <a:srgbClr val="AD5207"/>
    <a:srgbClr val="853F05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18" autoAdjust="0"/>
  </p:normalViewPr>
  <p:slideViewPr>
    <p:cSldViewPr>
      <p:cViewPr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9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5816-C5CD-4FDF-96CC-CFA18E1AE2E8}" type="datetimeFigureOut">
              <a:rPr lang="ru-RU" smtClean="0"/>
              <a:pPr/>
              <a:t>25.10.2015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9B965-E3E2-4AD0-9C4C-A37F289C69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5816-C5CD-4FDF-96CC-CFA18E1AE2E8}" type="datetimeFigureOut">
              <a:rPr lang="ru-RU" smtClean="0"/>
              <a:pPr/>
              <a:t>25.10.2015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9B965-E3E2-4AD0-9C4C-A37F289C69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5816-C5CD-4FDF-96CC-CFA18E1AE2E8}" type="datetimeFigureOut">
              <a:rPr lang="ru-RU" smtClean="0"/>
              <a:pPr/>
              <a:t>25.10.2015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9B965-E3E2-4AD0-9C4C-A37F289C69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5816-C5CD-4FDF-96CC-CFA18E1AE2E8}" type="datetimeFigureOut">
              <a:rPr lang="ru-RU" smtClean="0"/>
              <a:pPr/>
              <a:t>25.10.2015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9B965-E3E2-4AD0-9C4C-A37F289C69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5816-C5CD-4FDF-96CC-CFA18E1AE2E8}" type="datetimeFigureOut">
              <a:rPr lang="ru-RU" smtClean="0"/>
              <a:pPr/>
              <a:t>25.10.2015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9B965-E3E2-4AD0-9C4C-A37F289C69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5816-C5CD-4FDF-96CC-CFA18E1AE2E8}" type="datetimeFigureOut">
              <a:rPr lang="ru-RU" smtClean="0"/>
              <a:pPr/>
              <a:t>25.10.2015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9B965-E3E2-4AD0-9C4C-A37F289C69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5816-C5CD-4FDF-96CC-CFA18E1AE2E8}" type="datetimeFigureOut">
              <a:rPr lang="ru-RU" smtClean="0"/>
              <a:pPr/>
              <a:t>25.10.2015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9B965-E3E2-4AD0-9C4C-A37F289C69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5816-C5CD-4FDF-96CC-CFA18E1AE2E8}" type="datetimeFigureOut">
              <a:rPr lang="ru-RU" smtClean="0"/>
              <a:pPr/>
              <a:t>25.10.2015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9B965-E3E2-4AD0-9C4C-A37F289C69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5816-C5CD-4FDF-96CC-CFA18E1AE2E8}" type="datetimeFigureOut">
              <a:rPr lang="ru-RU" smtClean="0"/>
              <a:pPr/>
              <a:t>25.10.2015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9B965-E3E2-4AD0-9C4C-A37F289C69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5816-C5CD-4FDF-96CC-CFA18E1AE2E8}" type="datetimeFigureOut">
              <a:rPr lang="ru-RU" smtClean="0"/>
              <a:pPr/>
              <a:t>25.10.2015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9B965-E3E2-4AD0-9C4C-A37F289C69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5816-C5CD-4FDF-96CC-CFA18E1AE2E8}" type="datetimeFigureOut">
              <a:rPr lang="ru-RU" smtClean="0"/>
              <a:pPr/>
              <a:t>25.10.2015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9B965-E3E2-4AD0-9C4C-A37F289C69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65816-C5CD-4FDF-96CC-CFA18E1AE2E8}" type="datetimeFigureOut">
              <a:rPr lang="ru-RU" smtClean="0"/>
              <a:pPr/>
              <a:t>25.10.2015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B9B965-E3E2-4AD0-9C4C-A37F289C69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484784"/>
            <a:ext cx="7772400" cy="3600400"/>
          </a:xfrm>
        </p:spPr>
        <p:txBody>
          <a:bodyPr>
            <a:noAutofit/>
          </a:bodyPr>
          <a:lstStyle/>
          <a:p>
            <a:r>
              <a:rPr lang="ru-RU" sz="8000" b="1" smtClean="0">
                <a:solidFill>
                  <a:srgbClr val="F67B16"/>
                </a:solidFill>
              </a:rPr>
              <a:t>ПЕРИМЕТР</a:t>
            </a:r>
            <a:br>
              <a:rPr lang="ru-RU" sz="8000" b="1" smtClean="0">
                <a:solidFill>
                  <a:srgbClr val="F67B16"/>
                </a:solidFill>
              </a:rPr>
            </a:br>
            <a:r>
              <a:rPr lang="ru-RU" sz="8000" b="1" smtClean="0">
                <a:solidFill>
                  <a:srgbClr val="F67B16"/>
                </a:solidFill>
              </a:rPr>
              <a:t>И</a:t>
            </a:r>
            <a:br>
              <a:rPr lang="ru-RU" sz="8000" b="1" smtClean="0">
                <a:solidFill>
                  <a:srgbClr val="F67B16"/>
                </a:solidFill>
              </a:rPr>
            </a:br>
            <a:r>
              <a:rPr lang="ru-RU" sz="8000" b="1" smtClean="0">
                <a:solidFill>
                  <a:srgbClr val="F67B16"/>
                </a:solidFill>
              </a:rPr>
              <a:t>ПЛОЩАДЬ</a:t>
            </a:r>
            <a:endParaRPr lang="ru-RU" sz="8000" b="1">
              <a:solidFill>
                <a:srgbClr val="F67B1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25960"/>
            <a:ext cx="8229600" cy="1143000"/>
          </a:xfrm>
        </p:spPr>
        <p:txBody>
          <a:bodyPr>
            <a:noAutofit/>
          </a:bodyPr>
          <a:lstStyle/>
          <a:p>
            <a:r>
              <a:rPr lang="ru-RU" sz="8000" b="1" smtClean="0">
                <a:solidFill>
                  <a:srgbClr val="F67B16"/>
                </a:solidFill>
              </a:rPr>
              <a:t>ПЕРИМЕТР</a:t>
            </a:r>
            <a:endParaRPr lang="ru-RU" sz="8000" b="1">
              <a:solidFill>
                <a:srgbClr val="F67B16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56992"/>
            <a:ext cx="8229600" cy="276917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b="1" smtClean="0"/>
              <a:t>- ЭТО СУММА ДЛИН СТОРОН МНОГОУГОЛЬНИКА</a:t>
            </a:r>
            <a:endParaRPr lang="ru-RU" sz="4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ый треугольник 1"/>
          <p:cNvSpPr/>
          <p:nvPr/>
        </p:nvSpPr>
        <p:spPr>
          <a:xfrm>
            <a:off x="1331640" y="548680"/>
            <a:ext cx="2952328" cy="2160240"/>
          </a:xfrm>
          <a:prstGeom prst="rtTriangle">
            <a:avLst/>
          </a:prstGeom>
          <a:noFill/>
          <a:ln w="508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sp>
        <p:nvSpPr>
          <p:cNvPr id="3" name="Равнобедренный треугольник 2"/>
          <p:cNvSpPr/>
          <p:nvPr/>
        </p:nvSpPr>
        <p:spPr>
          <a:xfrm>
            <a:off x="1109447" y="3789040"/>
            <a:ext cx="2886489" cy="2160240"/>
          </a:xfrm>
          <a:prstGeom prst="triangle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331640" y="548680"/>
            <a:ext cx="2952328" cy="216024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331640" y="2708920"/>
            <a:ext cx="2952328" cy="0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67544" y="1484784"/>
            <a:ext cx="8579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smtClean="0"/>
              <a:t>3см</a:t>
            </a:r>
            <a:endParaRPr lang="ru-RU" sz="3200" b="1"/>
          </a:p>
        </p:txBody>
      </p:sp>
      <p:sp>
        <p:nvSpPr>
          <p:cNvPr id="10" name="TextBox 9"/>
          <p:cNvSpPr txBox="1"/>
          <p:nvPr/>
        </p:nvSpPr>
        <p:spPr>
          <a:xfrm>
            <a:off x="2627784" y="980728"/>
            <a:ext cx="8579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smtClean="0"/>
              <a:t>5</a:t>
            </a:r>
            <a:r>
              <a:rPr lang="ru-RU" sz="3200" b="1" smtClean="0"/>
              <a:t>см</a:t>
            </a:r>
            <a:endParaRPr lang="ru-RU" sz="3200" b="1"/>
          </a:p>
        </p:txBody>
      </p:sp>
      <p:sp>
        <p:nvSpPr>
          <p:cNvPr id="11" name="TextBox 10"/>
          <p:cNvSpPr txBox="1"/>
          <p:nvPr/>
        </p:nvSpPr>
        <p:spPr>
          <a:xfrm>
            <a:off x="2273913" y="2636912"/>
            <a:ext cx="8579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smtClean="0"/>
              <a:t>4</a:t>
            </a:r>
            <a:r>
              <a:rPr lang="ru-RU" sz="3200" b="1" smtClean="0"/>
              <a:t>см</a:t>
            </a:r>
            <a:endParaRPr lang="ru-RU" sz="3200" b="1"/>
          </a:p>
        </p:txBody>
      </p:sp>
      <p:sp>
        <p:nvSpPr>
          <p:cNvPr id="12" name="TextBox 11"/>
          <p:cNvSpPr txBox="1"/>
          <p:nvPr/>
        </p:nvSpPr>
        <p:spPr>
          <a:xfrm>
            <a:off x="971600" y="4437112"/>
            <a:ext cx="8579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smtClean="0"/>
              <a:t>4</a:t>
            </a:r>
            <a:r>
              <a:rPr lang="ru-RU" sz="3200" b="1" smtClean="0"/>
              <a:t>см</a:t>
            </a:r>
            <a:endParaRPr lang="ru-RU" sz="3200" b="1"/>
          </a:p>
        </p:txBody>
      </p:sp>
      <p:sp>
        <p:nvSpPr>
          <p:cNvPr id="13" name="TextBox 12"/>
          <p:cNvSpPr txBox="1"/>
          <p:nvPr/>
        </p:nvSpPr>
        <p:spPr>
          <a:xfrm>
            <a:off x="3197679" y="4437112"/>
            <a:ext cx="8579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smtClean="0"/>
              <a:t>4</a:t>
            </a:r>
            <a:r>
              <a:rPr lang="ru-RU" sz="3200" b="1" smtClean="0"/>
              <a:t>см</a:t>
            </a:r>
            <a:endParaRPr lang="ru-RU" sz="3200" b="1"/>
          </a:p>
        </p:txBody>
      </p:sp>
      <p:sp>
        <p:nvSpPr>
          <p:cNvPr id="14" name="TextBox 13"/>
          <p:cNvSpPr txBox="1"/>
          <p:nvPr/>
        </p:nvSpPr>
        <p:spPr>
          <a:xfrm>
            <a:off x="2195736" y="5868561"/>
            <a:ext cx="8579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smtClean="0"/>
              <a:t>4</a:t>
            </a:r>
            <a:r>
              <a:rPr lang="ru-RU" sz="3200" b="1" smtClean="0"/>
              <a:t>см</a:t>
            </a:r>
            <a:endParaRPr lang="ru-RU" sz="3200" b="1"/>
          </a:p>
        </p:txBody>
      </p:sp>
      <p:sp>
        <p:nvSpPr>
          <p:cNvPr id="16" name="TextBox 15"/>
          <p:cNvSpPr txBox="1"/>
          <p:nvPr/>
        </p:nvSpPr>
        <p:spPr>
          <a:xfrm>
            <a:off x="4716016" y="1846565"/>
            <a:ext cx="36134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smtClean="0"/>
              <a:t>Р</a:t>
            </a:r>
            <a:r>
              <a:rPr lang="ru-RU" sz="2400" b="1" smtClean="0"/>
              <a:t>тр</a:t>
            </a:r>
            <a:r>
              <a:rPr lang="ru-RU" sz="3600" b="1" smtClean="0"/>
              <a:t>=3+4+5=12(см)</a:t>
            </a:r>
            <a:endParaRPr lang="ru-RU" sz="3600" b="1"/>
          </a:p>
        </p:txBody>
      </p:sp>
      <p:sp>
        <p:nvSpPr>
          <p:cNvPr id="18" name="TextBox 17"/>
          <p:cNvSpPr txBox="1"/>
          <p:nvPr/>
        </p:nvSpPr>
        <p:spPr>
          <a:xfrm>
            <a:off x="4355976" y="5158933"/>
            <a:ext cx="44342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smtClean="0"/>
              <a:t>Р</a:t>
            </a:r>
            <a:r>
              <a:rPr lang="ru-RU" sz="2400" b="1" smtClean="0"/>
              <a:t>тр</a:t>
            </a:r>
            <a:r>
              <a:rPr lang="ru-RU" sz="3600" b="1" smtClean="0"/>
              <a:t>=4+4+4=4∙3=12(см)</a:t>
            </a:r>
            <a:endParaRPr lang="ru-RU" sz="36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 flipV="1">
            <a:off x="2483768" y="1268760"/>
            <a:ext cx="2448272" cy="2160240"/>
          </a:xfrm>
          <a:prstGeom prst="line">
            <a:avLst/>
          </a:prstGeom>
          <a:ln w="508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4932040" y="1268760"/>
            <a:ext cx="1656184" cy="2448272"/>
          </a:xfrm>
          <a:prstGeom prst="line">
            <a:avLst/>
          </a:prstGeom>
          <a:ln w="508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2483768" y="3429000"/>
            <a:ext cx="4104456" cy="288032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181798" y="1569566"/>
            <a:ext cx="5261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smtClean="0"/>
              <a:t>а</a:t>
            </a:r>
            <a:endParaRPr lang="ru-RU" sz="5400" b="1"/>
          </a:p>
        </p:txBody>
      </p:sp>
      <p:sp>
        <p:nvSpPr>
          <p:cNvPr id="15" name="TextBox 14"/>
          <p:cNvSpPr txBox="1"/>
          <p:nvPr/>
        </p:nvSpPr>
        <p:spPr>
          <a:xfrm>
            <a:off x="5868144" y="1844824"/>
            <a:ext cx="5565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smtClean="0"/>
              <a:t>b</a:t>
            </a:r>
            <a:endParaRPr lang="ru-RU" sz="5400" b="1"/>
          </a:p>
        </p:txBody>
      </p:sp>
      <p:sp>
        <p:nvSpPr>
          <p:cNvPr id="16" name="TextBox 15"/>
          <p:cNvSpPr txBox="1"/>
          <p:nvPr/>
        </p:nvSpPr>
        <p:spPr>
          <a:xfrm>
            <a:off x="4355976" y="3513782"/>
            <a:ext cx="4748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smtClean="0"/>
              <a:t>c</a:t>
            </a:r>
            <a:endParaRPr lang="ru-RU" sz="5400" b="1"/>
          </a:p>
        </p:txBody>
      </p:sp>
      <p:sp>
        <p:nvSpPr>
          <p:cNvPr id="17" name="TextBox 16"/>
          <p:cNvSpPr txBox="1"/>
          <p:nvPr/>
        </p:nvSpPr>
        <p:spPr>
          <a:xfrm>
            <a:off x="3081677" y="4797152"/>
            <a:ext cx="32383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smtClean="0"/>
              <a:t>Р</a:t>
            </a:r>
            <a:r>
              <a:rPr lang="ru-RU" sz="3200" b="1" smtClean="0"/>
              <a:t>тр</a:t>
            </a:r>
            <a:r>
              <a:rPr lang="ru-RU" sz="6000" b="1" smtClean="0"/>
              <a:t>=</a:t>
            </a:r>
            <a:r>
              <a:rPr lang="en-US" sz="6000" b="1" smtClean="0"/>
              <a:t>a+b+c</a:t>
            </a:r>
            <a:endParaRPr lang="ru-RU" sz="6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/>
          <p:cNvGrpSpPr/>
          <p:nvPr/>
        </p:nvGrpSpPr>
        <p:grpSpPr>
          <a:xfrm>
            <a:off x="1259633" y="2882553"/>
            <a:ext cx="1412238" cy="960107"/>
            <a:chOff x="971600" y="548680"/>
            <a:chExt cx="2880320" cy="2160240"/>
          </a:xfrm>
        </p:grpSpPr>
        <p:cxnSp>
          <p:nvCxnSpPr>
            <p:cNvPr id="3" name="Прямая соединительная линия 2"/>
            <p:cNvCxnSpPr/>
            <p:nvPr/>
          </p:nvCxnSpPr>
          <p:spPr>
            <a:xfrm>
              <a:off x="971600" y="548680"/>
              <a:ext cx="2880320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Прямая соединительная линия 3"/>
            <p:cNvCxnSpPr/>
            <p:nvPr/>
          </p:nvCxnSpPr>
          <p:spPr>
            <a:xfrm>
              <a:off x="971600" y="2708920"/>
              <a:ext cx="2880320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>
              <a:off x="971600" y="548680"/>
              <a:ext cx="0" cy="2160240"/>
            </a:xfrm>
            <a:prstGeom prst="line">
              <a:avLst/>
            </a:prstGeom>
            <a:ln w="50800">
              <a:solidFill>
                <a:srgbClr val="F67B1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/>
            <p:nvPr/>
          </p:nvCxnSpPr>
          <p:spPr>
            <a:xfrm>
              <a:off x="3851920" y="548680"/>
              <a:ext cx="0" cy="2160240"/>
            </a:xfrm>
            <a:prstGeom prst="line">
              <a:avLst/>
            </a:prstGeom>
            <a:ln w="50800">
              <a:solidFill>
                <a:srgbClr val="F67B1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Группа 16"/>
          <p:cNvGrpSpPr/>
          <p:nvPr/>
        </p:nvGrpSpPr>
        <p:grpSpPr>
          <a:xfrm>
            <a:off x="1259633" y="692696"/>
            <a:ext cx="1776688" cy="1200133"/>
            <a:chOff x="971600" y="548680"/>
            <a:chExt cx="2880320" cy="2160240"/>
          </a:xfrm>
        </p:grpSpPr>
        <p:cxnSp>
          <p:nvCxnSpPr>
            <p:cNvPr id="18" name="Прямая соединительная линия 17"/>
            <p:cNvCxnSpPr/>
            <p:nvPr/>
          </p:nvCxnSpPr>
          <p:spPr>
            <a:xfrm>
              <a:off x="971600" y="548680"/>
              <a:ext cx="2880320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>
              <a:off x="971600" y="2708920"/>
              <a:ext cx="2880320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971600" y="548680"/>
              <a:ext cx="0" cy="2160240"/>
            </a:xfrm>
            <a:prstGeom prst="line">
              <a:avLst/>
            </a:prstGeom>
            <a:ln w="50800">
              <a:solidFill>
                <a:srgbClr val="F67B1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3851920" y="548680"/>
              <a:ext cx="0" cy="2160240"/>
            </a:xfrm>
            <a:prstGeom prst="line">
              <a:avLst/>
            </a:prstGeom>
            <a:ln w="50800">
              <a:solidFill>
                <a:srgbClr val="F67B1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Группа 21"/>
          <p:cNvGrpSpPr/>
          <p:nvPr/>
        </p:nvGrpSpPr>
        <p:grpSpPr>
          <a:xfrm>
            <a:off x="1043608" y="4725144"/>
            <a:ext cx="2232248" cy="1440160"/>
            <a:chOff x="971600" y="548680"/>
            <a:chExt cx="2880320" cy="2160240"/>
          </a:xfrm>
        </p:grpSpPr>
        <p:cxnSp>
          <p:nvCxnSpPr>
            <p:cNvPr id="23" name="Прямая соединительная линия 22"/>
            <p:cNvCxnSpPr/>
            <p:nvPr/>
          </p:nvCxnSpPr>
          <p:spPr>
            <a:xfrm>
              <a:off x="971600" y="548680"/>
              <a:ext cx="2880320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>
              <a:off x="971600" y="2708920"/>
              <a:ext cx="2880320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>
              <a:off x="971600" y="548680"/>
              <a:ext cx="0" cy="2160240"/>
            </a:xfrm>
            <a:prstGeom prst="line">
              <a:avLst/>
            </a:prstGeom>
            <a:ln w="50800">
              <a:solidFill>
                <a:srgbClr val="F67B1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>
              <a:off x="3851920" y="548680"/>
              <a:ext cx="0" cy="2160240"/>
            </a:xfrm>
            <a:prstGeom prst="line">
              <a:avLst/>
            </a:prstGeom>
            <a:ln w="50800">
              <a:solidFill>
                <a:srgbClr val="F67B1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611560" y="980728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5</a:t>
            </a:r>
            <a:r>
              <a:rPr lang="ru-RU" sz="2400" b="1" smtClean="0"/>
              <a:t>см</a:t>
            </a:r>
            <a:endParaRPr lang="ru-RU" sz="2400" b="1"/>
          </a:p>
        </p:txBody>
      </p:sp>
      <p:sp>
        <p:nvSpPr>
          <p:cNvPr id="29" name="TextBox 28"/>
          <p:cNvSpPr txBox="1"/>
          <p:nvPr/>
        </p:nvSpPr>
        <p:spPr>
          <a:xfrm>
            <a:off x="2987824" y="980728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5</a:t>
            </a:r>
            <a:r>
              <a:rPr lang="ru-RU" sz="2400" b="1" smtClean="0"/>
              <a:t>см</a:t>
            </a:r>
            <a:endParaRPr lang="ru-RU" sz="2400" b="1"/>
          </a:p>
        </p:txBody>
      </p:sp>
      <p:sp>
        <p:nvSpPr>
          <p:cNvPr id="30" name="TextBox 29"/>
          <p:cNvSpPr txBox="1"/>
          <p:nvPr/>
        </p:nvSpPr>
        <p:spPr>
          <a:xfrm>
            <a:off x="611560" y="3098577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3см</a:t>
            </a:r>
            <a:endParaRPr lang="ru-RU" sz="2400" b="1"/>
          </a:p>
        </p:txBody>
      </p:sp>
      <p:sp>
        <p:nvSpPr>
          <p:cNvPr id="31" name="TextBox 30"/>
          <p:cNvSpPr txBox="1"/>
          <p:nvPr/>
        </p:nvSpPr>
        <p:spPr>
          <a:xfrm>
            <a:off x="395536" y="5199583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7</a:t>
            </a:r>
            <a:r>
              <a:rPr lang="ru-RU" sz="2400" b="1" smtClean="0"/>
              <a:t>см</a:t>
            </a:r>
            <a:endParaRPr lang="ru-RU" sz="2400" b="1"/>
          </a:p>
        </p:txBody>
      </p:sp>
      <p:sp>
        <p:nvSpPr>
          <p:cNvPr id="32" name="TextBox 31"/>
          <p:cNvSpPr txBox="1"/>
          <p:nvPr/>
        </p:nvSpPr>
        <p:spPr>
          <a:xfrm>
            <a:off x="3275856" y="5199583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7</a:t>
            </a:r>
            <a:r>
              <a:rPr lang="ru-RU" sz="2400" b="1" smtClean="0"/>
              <a:t>см</a:t>
            </a:r>
            <a:endParaRPr lang="ru-RU" sz="2400" b="1"/>
          </a:p>
        </p:txBody>
      </p:sp>
      <p:sp>
        <p:nvSpPr>
          <p:cNvPr id="33" name="TextBox 32"/>
          <p:cNvSpPr txBox="1"/>
          <p:nvPr/>
        </p:nvSpPr>
        <p:spPr>
          <a:xfrm>
            <a:off x="2659855" y="3098577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3см</a:t>
            </a:r>
            <a:endParaRPr lang="ru-RU" sz="2400" b="1"/>
          </a:p>
        </p:txBody>
      </p:sp>
      <p:sp>
        <p:nvSpPr>
          <p:cNvPr id="34" name="TextBox 33"/>
          <p:cNvSpPr txBox="1"/>
          <p:nvPr/>
        </p:nvSpPr>
        <p:spPr>
          <a:xfrm>
            <a:off x="1795759" y="303039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6см</a:t>
            </a:r>
            <a:endParaRPr lang="ru-RU" sz="2400" b="1"/>
          </a:p>
        </p:txBody>
      </p:sp>
      <p:sp>
        <p:nvSpPr>
          <p:cNvPr id="35" name="TextBox 34"/>
          <p:cNvSpPr txBox="1"/>
          <p:nvPr/>
        </p:nvSpPr>
        <p:spPr>
          <a:xfrm>
            <a:off x="1795759" y="1815207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6см</a:t>
            </a:r>
            <a:endParaRPr lang="ru-RU" sz="2400" b="1"/>
          </a:p>
        </p:txBody>
      </p:sp>
      <p:sp>
        <p:nvSpPr>
          <p:cNvPr id="36" name="TextBox 35"/>
          <p:cNvSpPr txBox="1"/>
          <p:nvPr/>
        </p:nvSpPr>
        <p:spPr>
          <a:xfrm>
            <a:off x="1651743" y="2492896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4</a:t>
            </a:r>
            <a:r>
              <a:rPr lang="ru-RU" sz="2400" b="1" smtClean="0"/>
              <a:t>см</a:t>
            </a:r>
            <a:endParaRPr lang="ru-RU" sz="2400" b="1"/>
          </a:p>
        </p:txBody>
      </p:sp>
      <p:sp>
        <p:nvSpPr>
          <p:cNvPr id="37" name="TextBox 36"/>
          <p:cNvSpPr txBox="1"/>
          <p:nvPr/>
        </p:nvSpPr>
        <p:spPr>
          <a:xfrm>
            <a:off x="1651743" y="3746649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4</a:t>
            </a:r>
            <a:r>
              <a:rPr lang="ru-RU" sz="2400" b="1" smtClean="0"/>
              <a:t>см</a:t>
            </a:r>
            <a:endParaRPr lang="ru-RU" sz="2400" b="1"/>
          </a:p>
        </p:txBody>
      </p:sp>
      <p:sp>
        <p:nvSpPr>
          <p:cNvPr id="38" name="TextBox 37"/>
          <p:cNvSpPr txBox="1"/>
          <p:nvPr/>
        </p:nvSpPr>
        <p:spPr>
          <a:xfrm>
            <a:off x="1867767" y="4335487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8см</a:t>
            </a:r>
            <a:endParaRPr lang="ru-RU" sz="2400" b="1"/>
          </a:p>
        </p:txBody>
      </p:sp>
      <p:sp>
        <p:nvSpPr>
          <p:cNvPr id="39" name="TextBox 38"/>
          <p:cNvSpPr txBox="1"/>
          <p:nvPr/>
        </p:nvSpPr>
        <p:spPr>
          <a:xfrm>
            <a:off x="1867767" y="6063679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8см</a:t>
            </a:r>
            <a:endParaRPr lang="ru-RU" sz="2400" b="1"/>
          </a:p>
        </p:txBody>
      </p:sp>
      <p:sp>
        <p:nvSpPr>
          <p:cNvPr id="41" name="TextBox 40"/>
          <p:cNvSpPr txBox="1"/>
          <p:nvPr/>
        </p:nvSpPr>
        <p:spPr>
          <a:xfrm>
            <a:off x="3635896" y="1412776"/>
            <a:ext cx="53078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Р</a:t>
            </a:r>
            <a:r>
              <a:rPr lang="ru-RU" sz="1400" b="1" smtClean="0"/>
              <a:t>пр</a:t>
            </a:r>
            <a:r>
              <a:rPr lang="ru-RU" sz="2400" b="1" smtClean="0"/>
              <a:t>=(6+5)+(6+5)=6∙2+5∙2=(6+5)∙2=22(см)</a:t>
            </a:r>
            <a:endParaRPr lang="ru-RU" sz="2400" b="1"/>
          </a:p>
        </p:txBody>
      </p:sp>
      <p:sp>
        <p:nvSpPr>
          <p:cNvPr id="42" name="TextBox 41"/>
          <p:cNvSpPr txBox="1"/>
          <p:nvPr/>
        </p:nvSpPr>
        <p:spPr>
          <a:xfrm>
            <a:off x="3635896" y="3399383"/>
            <a:ext cx="53094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Р</a:t>
            </a:r>
            <a:r>
              <a:rPr lang="ru-RU" sz="1400" b="1" smtClean="0"/>
              <a:t>пр</a:t>
            </a:r>
            <a:r>
              <a:rPr lang="ru-RU" sz="2400" b="1" smtClean="0"/>
              <a:t>=(4+3)+(4+3)=4∙2+3∙2=(4+3)∙2=14(см)</a:t>
            </a:r>
            <a:endParaRPr lang="ru-RU" sz="2400" b="1"/>
          </a:p>
        </p:txBody>
      </p:sp>
      <p:sp>
        <p:nvSpPr>
          <p:cNvPr id="43" name="TextBox 42"/>
          <p:cNvSpPr txBox="1"/>
          <p:nvPr/>
        </p:nvSpPr>
        <p:spPr>
          <a:xfrm>
            <a:off x="3635896" y="5703639"/>
            <a:ext cx="53094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Р</a:t>
            </a:r>
            <a:r>
              <a:rPr lang="ru-RU" sz="1400" b="1" smtClean="0"/>
              <a:t>пр</a:t>
            </a:r>
            <a:r>
              <a:rPr lang="ru-RU" sz="2400" b="1" smtClean="0"/>
              <a:t>=(8+7)+(8+7)=8∙2+7∙2=(8+7)∙2=30(см)</a:t>
            </a:r>
            <a:endParaRPr lang="ru-RU" sz="2400" b="1"/>
          </a:p>
        </p:txBody>
      </p:sp>
      <p:sp>
        <p:nvSpPr>
          <p:cNvPr id="45" name="TextBox 44"/>
          <p:cNvSpPr txBox="1"/>
          <p:nvPr/>
        </p:nvSpPr>
        <p:spPr>
          <a:xfrm>
            <a:off x="4427984" y="1249015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</a:t>
            </a:r>
            <a:endParaRPr lang="ru-RU" sz="1400" b="1"/>
          </a:p>
        </p:txBody>
      </p:sp>
      <p:sp>
        <p:nvSpPr>
          <p:cNvPr id="46" name="TextBox 45"/>
          <p:cNvSpPr txBox="1"/>
          <p:nvPr/>
        </p:nvSpPr>
        <p:spPr>
          <a:xfrm>
            <a:off x="4427984" y="326523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</a:t>
            </a:r>
            <a:endParaRPr lang="ru-RU" sz="1400" b="1"/>
          </a:p>
        </p:txBody>
      </p:sp>
      <p:sp>
        <p:nvSpPr>
          <p:cNvPr id="47" name="TextBox 46"/>
          <p:cNvSpPr txBox="1"/>
          <p:nvPr/>
        </p:nvSpPr>
        <p:spPr>
          <a:xfrm>
            <a:off x="5880138" y="326523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</a:t>
            </a:r>
            <a:endParaRPr lang="ru-RU" sz="1400" b="1"/>
          </a:p>
        </p:txBody>
      </p:sp>
      <p:sp>
        <p:nvSpPr>
          <p:cNvPr id="48" name="TextBox 47"/>
          <p:cNvSpPr txBox="1"/>
          <p:nvPr/>
        </p:nvSpPr>
        <p:spPr>
          <a:xfrm>
            <a:off x="7092280" y="326523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</a:t>
            </a:r>
            <a:endParaRPr lang="ru-RU" sz="1400" b="1"/>
          </a:p>
        </p:txBody>
      </p:sp>
      <p:sp>
        <p:nvSpPr>
          <p:cNvPr id="49" name="TextBox 48"/>
          <p:cNvSpPr txBox="1"/>
          <p:nvPr/>
        </p:nvSpPr>
        <p:spPr>
          <a:xfrm>
            <a:off x="5880138" y="1249015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</a:t>
            </a:r>
            <a:endParaRPr lang="ru-RU" sz="1400" b="1"/>
          </a:p>
        </p:txBody>
      </p:sp>
      <p:sp>
        <p:nvSpPr>
          <p:cNvPr id="50" name="TextBox 49"/>
          <p:cNvSpPr txBox="1"/>
          <p:nvPr/>
        </p:nvSpPr>
        <p:spPr>
          <a:xfrm>
            <a:off x="7032266" y="1249015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</a:t>
            </a:r>
            <a:endParaRPr lang="ru-RU" sz="1400" b="1"/>
          </a:p>
        </p:txBody>
      </p:sp>
      <p:sp>
        <p:nvSpPr>
          <p:cNvPr id="51" name="TextBox 50"/>
          <p:cNvSpPr txBox="1"/>
          <p:nvPr/>
        </p:nvSpPr>
        <p:spPr>
          <a:xfrm>
            <a:off x="4427984" y="5589240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</a:t>
            </a:r>
            <a:endParaRPr lang="ru-RU" sz="1400" b="1"/>
          </a:p>
        </p:txBody>
      </p:sp>
      <p:sp>
        <p:nvSpPr>
          <p:cNvPr id="52" name="TextBox 51"/>
          <p:cNvSpPr txBox="1"/>
          <p:nvPr/>
        </p:nvSpPr>
        <p:spPr>
          <a:xfrm>
            <a:off x="5880138" y="5589240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</a:t>
            </a:r>
            <a:endParaRPr lang="ru-RU" sz="1400" b="1"/>
          </a:p>
        </p:txBody>
      </p:sp>
      <p:sp>
        <p:nvSpPr>
          <p:cNvPr id="53" name="TextBox 52"/>
          <p:cNvSpPr txBox="1"/>
          <p:nvPr/>
        </p:nvSpPr>
        <p:spPr>
          <a:xfrm>
            <a:off x="7092280" y="5589240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</a:t>
            </a:r>
            <a:endParaRPr lang="ru-RU" sz="1400" b="1"/>
          </a:p>
        </p:txBody>
      </p:sp>
      <p:sp>
        <p:nvSpPr>
          <p:cNvPr id="54" name="TextBox 53"/>
          <p:cNvSpPr txBox="1"/>
          <p:nvPr/>
        </p:nvSpPr>
        <p:spPr>
          <a:xfrm>
            <a:off x="5220072" y="1249015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2</a:t>
            </a:r>
            <a:endParaRPr lang="ru-RU" sz="1400" b="1"/>
          </a:p>
        </p:txBody>
      </p:sp>
      <p:sp>
        <p:nvSpPr>
          <p:cNvPr id="55" name="TextBox 54"/>
          <p:cNvSpPr txBox="1"/>
          <p:nvPr/>
        </p:nvSpPr>
        <p:spPr>
          <a:xfrm>
            <a:off x="5220072" y="326523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2</a:t>
            </a:r>
            <a:endParaRPr lang="ru-RU" sz="1400" b="1"/>
          </a:p>
        </p:txBody>
      </p:sp>
      <p:sp>
        <p:nvSpPr>
          <p:cNvPr id="56" name="TextBox 55"/>
          <p:cNvSpPr txBox="1"/>
          <p:nvPr/>
        </p:nvSpPr>
        <p:spPr>
          <a:xfrm>
            <a:off x="5220072" y="5589240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2</a:t>
            </a:r>
            <a:endParaRPr lang="ru-RU" sz="1400" b="1"/>
          </a:p>
        </p:txBody>
      </p:sp>
      <p:sp>
        <p:nvSpPr>
          <p:cNvPr id="57" name="TextBox 56"/>
          <p:cNvSpPr txBox="1"/>
          <p:nvPr/>
        </p:nvSpPr>
        <p:spPr>
          <a:xfrm>
            <a:off x="6384194" y="5589240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2</a:t>
            </a:r>
            <a:endParaRPr lang="ru-RU" sz="1400" b="1"/>
          </a:p>
        </p:txBody>
      </p:sp>
      <p:sp>
        <p:nvSpPr>
          <p:cNvPr id="58" name="TextBox 57"/>
          <p:cNvSpPr txBox="1"/>
          <p:nvPr/>
        </p:nvSpPr>
        <p:spPr>
          <a:xfrm>
            <a:off x="7452320" y="5589240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2</a:t>
            </a:r>
            <a:endParaRPr lang="ru-RU" sz="1400" b="1"/>
          </a:p>
        </p:txBody>
      </p:sp>
      <p:sp>
        <p:nvSpPr>
          <p:cNvPr id="59" name="TextBox 58"/>
          <p:cNvSpPr txBox="1"/>
          <p:nvPr/>
        </p:nvSpPr>
        <p:spPr>
          <a:xfrm>
            <a:off x="6384194" y="326523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2</a:t>
            </a:r>
            <a:endParaRPr lang="ru-RU" sz="1400" b="1"/>
          </a:p>
        </p:txBody>
      </p:sp>
      <p:sp>
        <p:nvSpPr>
          <p:cNvPr id="60" name="TextBox 59"/>
          <p:cNvSpPr txBox="1"/>
          <p:nvPr/>
        </p:nvSpPr>
        <p:spPr>
          <a:xfrm>
            <a:off x="7452320" y="326523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2</a:t>
            </a:r>
            <a:endParaRPr lang="ru-RU" sz="1400" b="1"/>
          </a:p>
        </p:txBody>
      </p:sp>
      <p:sp>
        <p:nvSpPr>
          <p:cNvPr id="61" name="TextBox 60"/>
          <p:cNvSpPr txBox="1"/>
          <p:nvPr/>
        </p:nvSpPr>
        <p:spPr>
          <a:xfrm>
            <a:off x="6384194" y="1249015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2</a:t>
            </a:r>
            <a:endParaRPr lang="ru-RU" sz="1400" b="1"/>
          </a:p>
        </p:txBody>
      </p:sp>
      <p:sp>
        <p:nvSpPr>
          <p:cNvPr id="62" name="TextBox 61"/>
          <p:cNvSpPr txBox="1"/>
          <p:nvPr/>
        </p:nvSpPr>
        <p:spPr>
          <a:xfrm>
            <a:off x="7452320" y="1249015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2</a:t>
            </a:r>
            <a:endParaRPr lang="ru-RU" sz="1400" b="1"/>
          </a:p>
        </p:txBody>
      </p:sp>
      <p:sp>
        <p:nvSpPr>
          <p:cNvPr id="63" name="TextBox 62"/>
          <p:cNvSpPr txBox="1"/>
          <p:nvPr/>
        </p:nvSpPr>
        <p:spPr>
          <a:xfrm>
            <a:off x="4800018" y="1249015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3</a:t>
            </a:r>
            <a:endParaRPr lang="ru-RU" sz="1400" b="1"/>
          </a:p>
        </p:txBody>
      </p:sp>
      <p:sp>
        <p:nvSpPr>
          <p:cNvPr id="64" name="TextBox 63"/>
          <p:cNvSpPr txBox="1"/>
          <p:nvPr/>
        </p:nvSpPr>
        <p:spPr>
          <a:xfrm>
            <a:off x="4788024" y="326523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3</a:t>
            </a:r>
            <a:endParaRPr lang="ru-RU" sz="1400" b="1"/>
          </a:p>
        </p:txBody>
      </p:sp>
      <p:sp>
        <p:nvSpPr>
          <p:cNvPr id="65" name="TextBox 64"/>
          <p:cNvSpPr txBox="1"/>
          <p:nvPr/>
        </p:nvSpPr>
        <p:spPr>
          <a:xfrm>
            <a:off x="6156176" y="326523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3</a:t>
            </a:r>
            <a:endParaRPr lang="ru-RU" sz="1400" b="1"/>
          </a:p>
        </p:txBody>
      </p:sp>
      <p:sp>
        <p:nvSpPr>
          <p:cNvPr id="66" name="TextBox 65"/>
          <p:cNvSpPr txBox="1"/>
          <p:nvPr/>
        </p:nvSpPr>
        <p:spPr>
          <a:xfrm>
            <a:off x="6156176" y="1249015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3</a:t>
            </a:r>
            <a:endParaRPr lang="ru-RU" sz="1400" b="1"/>
          </a:p>
        </p:txBody>
      </p:sp>
      <p:sp>
        <p:nvSpPr>
          <p:cNvPr id="67" name="TextBox 66"/>
          <p:cNvSpPr txBox="1"/>
          <p:nvPr/>
        </p:nvSpPr>
        <p:spPr>
          <a:xfrm>
            <a:off x="4788024" y="5589240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3</a:t>
            </a:r>
            <a:endParaRPr lang="ru-RU" sz="1400" b="1"/>
          </a:p>
        </p:txBody>
      </p:sp>
      <p:sp>
        <p:nvSpPr>
          <p:cNvPr id="68" name="TextBox 67"/>
          <p:cNvSpPr txBox="1"/>
          <p:nvPr/>
        </p:nvSpPr>
        <p:spPr>
          <a:xfrm>
            <a:off x="6156176" y="5589240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3</a:t>
            </a:r>
            <a:endParaRPr lang="ru-RU" sz="1400" b="1"/>
          </a:p>
        </p:txBody>
      </p:sp>
      <p:sp>
        <p:nvSpPr>
          <p:cNvPr id="69" name="TextBox 68"/>
          <p:cNvSpPr txBox="1"/>
          <p:nvPr/>
        </p:nvSpPr>
        <p:spPr>
          <a:xfrm>
            <a:off x="4355976" y="1681063"/>
            <a:ext cx="367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11</a:t>
            </a:r>
            <a:endParaRPr lang="ru-RU" sz="1400" b="1"/>
          </a:p>
        </p:txBody>
      </p:sp>
      <p:sp>
        <p:nvSpPr>
          <p:cNvPr id="70" name="TextBox 69"/>
          <p:cNvSpPr txBox="1"/>
          <p:nvPr/>
        </p:nvSpPr>
        <p:spPr>
          <a:xfrm>
            <a:off x="5148064" y="1681063"/>
            <a:ext cx="367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11</a:t>
            </a:r>
            <a:endParaRPr lang="ru-RU" sz="1400" b="1"/>
          </a:p>
        </p:txBody>
      </p:sp>
      <p:sp>
        <p:nvSpPr>
          <p:cNvPr id="71" name="TextBox 70"/>
          <p:cNvSpPr txBox="1"/>
          <p:nvPr/>
        </p:nvSpPr>
        <p:spPr>
          <a:xfrm>
            <a:off x="7020272" y="1681063"/>
            <a:ext cx="367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11</a:t>
            </a:r>
            <a:endParaRPr lang="ru-RU" sz="1400" b="1"/>
          </a:p>
        </p:txBody>
      </p:sp>
      <p:sp>
        <p:nvSpPr>
          <p:cNvPr id="72" name="TextBox 71"/>
          <p:cNvSpPr txBox="1"/>
          <p:nvPr/>
        </p:nvSpPr>
        <p:spPr>
          <a:xfrm>
            <a:off x="6372200" y="1681063"/>
            <a:ext cx="367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10</a:t>
            </a:r>
            <a:endParaRPr lang="ru-RU" sz="1400" b="1"/>
          </a:p>
        </p:txBody>
      </p:sp>
      <p:sp>
        <p:nvSpPr>
          <p:cNvPr id="73" name="TextBox 72"/>
          <p:cNvSpPr txBox="1"/>
          <p:nvPr/>
        </p:nvSpPr>
        <p:spPr>
          <a:xfrm>
            <a:off x="5796136" y="1681063"/>
            <a:ext cx="367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12</a:t>
            </a:r>
            <a:endParaRPr lang="ru-RU" sz="1400" b="1"/>
          </a:p>
        </p:txBody>
      </p:sp>
      <p:sp>
        <p:nvSpPr>
          <p:cNvPr id="74" name="TextBox 73"/>
          <p:cNvSpPr txBox="1"/>
          <p:nvPr/>
        </p:nvSpPr>
        <p:spPr>
          <a:xfrm>
            <a:off x="4427984" y="3697287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7</a:t>
            </a:r>
            <a:endParaRPr lang="ru-RU" sz="1400" b="1"/>
          </a:p>
        </p:txBody>
      </p:sp>
      <p:sp>
        <p:nvSpPr>
          <p:cNvPr id="75" name="TextBox 74"/>
          <p:cNvSpPr txBox="1"/>
          <p:nvPr/>
        </p:nvSpPr>
        <p:spPr>
          <a:xfrm>
            <a:off x="5220072" y="3697287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7</a:t>
            </a:r>
            <a:endParaRPr lang="ru-RU" sz="1400" b="1"/>
          </a:p>
        </p:txBody>
      </p:sp>
      <p:sp>
        <p:nvSpPr>
          <p:cNvPr id="76" name="TextBox 75"/>
          <p:cNvSpPr txBox="1"/>
          <p:nvPr/>
        </p:nvSpPr>
        <p:spPr>
          <a:xfrm>
            <a:off x="7092280" y="3697287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7</a:t>
            </a:r>
            <a:endParaRPr lang="ru-RU" sz="1400" b="1"/>
          </a:p>
        </p:txBody>
      </p:sp>
      <p:sp>
        <p:nvSpPr>
          <p:cNvPr id="77" name="TextBox 76"/>
          <p:cNvSpPr txBox="1"/>
          <p:nvPr/>
        </p:nvSpPr>
        <p:spPr>
          <a:xfrm>
            <a:off x="6384194" y="3697287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6</a:t>
            </a:r>
            <a:endParaRPr lang="ru-RU" sz="1400" b="1"/>
          </a:p>
        </p:txBody>
      </p:sp>
      <p:sp>
        <p:nvSpPr>
          <p:cNvPr id="78" name="TextBox 77"/>
          <p:cNvSpPr txBox="1"/>
          <p:nvPr/>
        </p:nvSpPr>
        <p:spPr>
          <a:xfrm>
            <a:off x="5868144" y="3697287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8</a:t>
            </a:r>
            <a:endParaRPr lang="ru-RU" sz="1400" b="1"/>
          </a:p>
        </p:txBody>
      </p:sp>
      <p:sp>
        <p:nvSpPr>
          <p:cNvPr id="79" name="TextBox 78"/>
          <p:cNvSpPr txBox="1"/>
          <p:nvPr/>
        </p:nvSpPr>
        <p:spPr>
          <a:xfrm>
            <a:off x="4355976" y="6001543"/>
            <a:ext cx="367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15</a:t>
            </a:r>
            <a:endParaRPr lang="ru-RU" sz="1400" b="1"/>
          </a:p>
        </p:txBody>
      </p:sp>
      <p:sp>
        <p:nvSpPr>
          <p:cNvPr id="80" name="TextBox 79"/>
          <p:cNvSpPr txBox="1"/>
          <p:nvPr/>
        </p:nvSpPr>
        <p:spPr>
          <a:xfrm>
            <a:off x="5148064" y="6001543"/>
            <a:ext cx="367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15</a:t>
            </a:r>
            <a:endParaRPr lang="ru-RU" sz="1400" b="1"/>
          </a:p>
        </p:txBody>
      </p:sp>
      <p:sp>
        <p:nvSpPr>
          <p:cNvPr id="81" name="TextBox 80"/>
          <p:cNvSpPr txBox="1"/>
          <p:nvPr/>
        </p:nvSpPr>
        <p:spPr>
          <a:xfrm>
            <a:off x="7020272" y="6001543"/>
            <a:ext cx="367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15</a:t>
            </a:r>
            <a:endParaRPr lang="ru-RU" sz="1400" b="1"/>
          </a:p>
        </p:txBody>
      </p:sp>
      <p:sp>
        <p:nvSpPr>
          <p:cNvPr id="82" name="TextBox 81"/>
          <p:cNvSpPr txBox="1"/>
          <p:nvPr/>
        </p:nvSpPr>
        <p:spPr>
          <a:xfrm>
            <a:off x="6372200" y="6001543"/>
            <a:ext cx="367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14</a:t>
            </a:r>
            <a:endParaRPr lang="ru-RU" sz="1400" b="1"/>
          </a:p>
        </p:txBody>
      </p:sp>
      <p:sp>
        <p:nvSpPr>
          <p:cNvPr id="83" name="TextBox 82"/>
          <p:cNvSpPr txBox="1"/>
          <p:nvPr/>
        </p:nvSpPr>
        <p:spPr>
          <a:xfrm>
            <a:off x="5796136" y="6001543"/>
            <a:ext cx="367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smtClean="0"/>
              <a:t>16</a:t>
            </a:r>
            <a:endParaRPr lang="ru-RU" sz="1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771800" y="1628800"/>
            <a:ext cx="3600400" cy="2160240"/>
            <a:chOff x="971600" y="548680"/>
            <a:chExt cx="2880320" cy="2160240"/>
          </a:xfrm>
        </p:grpSpPr>
        <p:cxnSp>
          <p:nvCxnSpPr>
            <p:cNvPr id="3" name="Прямая соединительная линия 2"/>
            <p:cNvCxnSpPr/>
            <p:nvPr/>
          </p:nvCxnSpPr>
          <p:spPr>
            <a:xfrm>
              <a:off x="971600" y="548680"/>
              <a:ext cx="2880320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Прямая соединительная линия 3"/>
            <p:cNvCxnSpPr/>
            <p:nvPr/>
          </p:nvCxnSpPr>
          <p:spPr>
            <a:xfrm>
              <a:off x="971600" y="2708920"/>
              <a:ext cx="2880320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Прямая соединительная линия 4"/>
            <p:cNvCxnSpPr/>
            <p:nvPr/>
          </p:nvCxnSpPr>
          <p:spPr>
            <a:xfrm>
              <a:off x="971600" y="548680"/>
              <a:ext cx="0" cy="2160240"/>
            </a:xfrm>
            <a:prstGeom prst="line">
              <a:avLst/>
            </a:prstGeom>
            <a:ln w="50800">
              <a:solidFill>
                <a:srgbClr val="F67B1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>
              <a:off x="3851920" y="548680"/>
              <a:ext cx="0" cy="2160240"/>
            </a:xfrm>
            <a:prstGeom prst="line">
              <a:avLst/>
            </a:prstGeom>
            <a:ln w="50800">
              <a:solidFill>
                <a:srgbClr val="F67B1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Box 6"/>
          <p:cNvSpPr txBox="1"/>
          <p:nvPr/>
        </p:nvSpPr>
        <p:spPr>
          <a:xfrm>
            <a:off x="4261918" y="836712"/>
            <a:ext cx="5261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smtClean="0"/>
              <a:t>а</a:t>
            </a:r>
            <a:endParaRPr lang="ru-RU" sz="5400" b="1"/>
          </a:p>
        </p:txBody>
      </p:sp>
      <p:sp>
        <p:nvSpPr>
          <p:cNvPr id="8" name="TextBox 7"/>
          <p:cNvSpPr txBox="1"/>
          <p:nvPr/>
        </p:nvSpPr>
        <p:spPr>
          <a:xfrm>
            <a:off x="4283968" y="3513782"/>
            <a:ext cx="4748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smtClean="0"/>
              <a:t>c</a:t>
            </a:r>
            <a:endParaRPr lang="ru-RU" sz="5400" b="1"/>
          </a:p>
        </p:txBody>
      </p:sp>
      <p:sp>
        <p:nvSpPr>
          <p:cNvPr id="9" name="TextBox 8"/>
          <p:cNvSpPr txBox="1"/>
          <p:nvPr/>
        </p:nvSpPr>
        <p:spPr>
          <a:xfrm>
            <a:off x="2245694" y="2204864"/>
            <a:ext cx="5565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smtClean="0"/>
              <a:t>d</a:t>
            </a:r>
            <a:endParaRPr lang="ru-RU" sz="5400" b="1"/>
          </a:p>
        </p:txBody>
      </p:sp>
      <p:sp>
        <p:nvSpPr>
          <p:cNvPr id="10" name="TextBox 9"/>
          <p:cNvSpPr txBox="1"/>
          <p:nvPr/>
        </p:nvSpPr>
        <p:spPr>
          <a:xfrm>
            <a:off x="6372200" y="2204864"/>
            <a:ext cx="5565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smtClean="0"/>
              <a:t>b</a:t>
            </a:r>
            <a:endParaRPr lang="ru-RU" sz="5400" b="1"/>
          </a:p>
        </p:txBody>
      </p:sp>
      <p:sp>
        <p:nvSpPr>
          <p:cNvPr id="11" name="TextBox 10"/>
          <p:cNvSpPr txBox="1"/>
          <p:nvPr/>
        </p:nvSpPr>
        <p:spPr>
          <a:xfrm>
            <a:off x="1038589" y="5457418"/>
            <a:ext cx="72058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smtClean="0"/>
              <a:t>Р</a:t>
            </a:r>
            <a:r>
              <a:rPr lang="ru-RU" sz="3200" b="1" smtClean="0"/>
              <a:t>пр</a:t>
            </a:r>
            <a:r>
              <a:rPr lang="ru-RU" sz="4000" b="1" smtClean="0"/>
              <a:t>=(</a:t>
            </a:r>
            <a:r>
              <a:rPr lang="en-US" sz="4000" b="1" smtClean="0"/>
              <a:t>a+b</a:t>
            </a:r>
            <a:r>
              <a:rPr lang="ru-RU" sz="4000" b="1" smtClean="0"/>
              <a:t>)</a:t>
            </a:r>
            <a:r>
              <a:rPr lang="en-US" sz="4000" b="1" smtClean="0"/>
              <a:t>+</a:t>
            </a:r>
            <a:r>
              <a:rPr lang="ru-RU" sz="4000" b="1" smtClean="0"/>
              <a:t>(</a:t>
            </a:r>
            <a:r>
              <a:rPr lang="en-US" sz="4000" b="1" smtClean="0"/>
              <a:t>a+b)=a∙2+b∙2=(a+b)∙2</a:t>
            </a:r>
            <a:endParaRPr lang="ru-RU" sz="4000" b="1"/>
          </a:p>
        </p:txBody>
      </p:sp>
      <p:sp>
        <p:nvSpPr>
          <p:cNvPr id="12" name="TextBox 11"/>
          <p:cNvSpPr txBox="1"/>
          <p:nvPr/>
        </p:nvSpPr>
        <p:spPr>
          <a:xfrm>
            <a:off x="2021915" y="4653136"/>
            <a:ext cx="49263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smtClean="0"/>
              <a:t>Р</a:t>
            </a:r>
            <a:r>
              <a:rPr lang="ru-RU" sz="3200" b="1" smtClean="0"/>
              <a:t>пр</a:t>
            </a:r>
            <a:r>
              <a:rPr lang="ru-RU" sz="4000" b="1" smtClean="0"/>
              <a:t>=</a:t>
            </a:r>
            <a:r>
              <a:rPr lang="en-US" sz="4000" b="1" smtClean="0"/>
              <a:t>a+b+c+d  a=c  b=d</a:t>
            </a:r>
            <a:endParaRPr lang="ru-RU" sz="4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3628" y="1088740"/>
            <a:ext cx="1620180" cy="1620180"/>
          </a:xfrm>
          <a:prstGeom prst="rect">
            <a:avLst/>
          </a:prstGeom>
          <a:noFill/>
          <a:ln w="50800">
            <a:solidFill>
              <a:srgbClr val="F67B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3573016"/>
            <a:ext cx="2160240" cy="2160240"/>
          </a:xfrm>
          <a:prstGeom prst="rect">
            <a:avLst/>
          </a:prstGeom>
          <a:noFill/>
          <a:ln w="508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099943" y="2052137"/>
            <a:ext cx="43604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smtClean="0"/>
              <a:t>Р</a:t>
            </a:r>
            <a:r>
              <a:rPr lang="ru-RU" b="1" smtClean="0"/>
              <a:t>кв</a:t>
            </a:r>
            <a:r>
              <a:rPr lang="ru-RU" sz="3200" b="1" smtClean="0"/>
              <a:t>=3+3+3+3=3∙4=12(см)</a:t>
            </a:r>
            <a:endParaRPr lang="ru-RU" sz="3200" b="1"/>
          </a:p>
        </p:txBody>
      </p:sp>
      <p:sp>
        <p:nvSpPr>
          <p:cNvPr id="19" name="TextBox 18"/>
          <p:cNvSpPr txBox="1"/>
          <p:nvPr/>
        </p:nvSpPr>
        <p:spPr>
          <a:xfrm>
            <a:off x="539552" y="1671191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3см</a:t>
            </a:r>
            <a:endParaRPr lang="ru-RU" sz="2400" b="1"/>
          </a:p>
        </p:txBody>
      </p:sp>
      <p:sp>
        <p:nvSpPr>
          <p:cNvPr id="20" name="TextBox 19"/>
          <p:cNvSpPr txBox="1"/>
          <p:nvPr/>
        </p:nvSpPr>
        <p:spPr>
          <a:xfrm>
            <a:off x="2803871" y="1671191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3см</a:t>
            </a:r>
            <a:endParaRPr lang="ru-RU" sz="2400" b="1"/>
          </a:p>
        </p:txBody>
      </p:sp>
      <p:sp>
        <p:nvSpPr>
          <p:cNvPr id="21" name="TextBox 20"/>
          <p:cNvSpPr txBox="1"/>
          <p:nvPr/>
        </p:nvSpPr>
        <p:spPr>
          <a:xfrm>
            <a:off x="1723751" y="2636912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3см</a:t>
            </a:r>
            <a:endParaRPr lang="ru-RU" sz="2400" b="1"/>
          </a:p>
        </p:txBody>
      </p:sp>
      <p:sp>
        <p:nvSpPr>
          <p:cNvPr id="22" name="TextBox 21"/>
          <p:cNvSpPr txBox="1"/>
          <p:nvPr/>
        </p:nvSpPr>
        <p:spPr>
          <a:xfrm>
            <a:off x="1723751" y="692696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3см</a:t>
            </a:r>
            <a:endParaRPr lang="ru-RU" sz="2400" b="1"/>
          </a:p>
        </p:txBody>
      </p:sp>
      <p:sp>
        <p:nvSpPr>
          <p:cNvPr id="23" name="TextBox 22"/>
          <p:cNvSpPr txBox="1"/>
          <p:nvPr/>
        </p:nvSpPr>
        <p:spPr>
          <a:xfrm>
            <a:off x="1723751" y="3183359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4</a:t>
            </a:r>
            <a:r>
              <a:rPr lang="ru-RU" sz="2400" b="1" smtClean="0"/>
              <a:t>см</a:t>
            </a:r>
            <a:endParaRPr lang="ru-RU" sz="2400" b="1"/>
          </a:p>
        </p:txBody>
      </p:sp>
      <p:sp>
        <p:nvSpPr>
          <p:cNvPr id="24" name="TextBox 23"/>
          <p:cNvSpPr txBox="1"/>
          <p:nvPr/>
        </p:nvSpPr>
        <p:spPr>
          <a:xfrm>
            <a:off x="1723751" y="5703639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4</a:t>
            </a:r>
            <a:r>
              <a:rPr lang="ru-RU" sz="2400" b="1" smtClean="0"/>
              <a:t>см</a:t>
            </a:r>
            <a:endParaRPr lang="ru-RU" sz="2400" b="1"/>
          </a:p>
        </p:txBody>
      </p:sp>
      <p:sp>
        <p:nvSpPr>
          <p:cNvPr id="25" name="TextBox 24"/>
          <p:cNvSpPr txBox="1"/>
          <p:nvPr/>
        </p:nvSpPr>
        <p:spPr>
          <a:xfrm>
            <a:off x="323528" y="4437112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4</a:t>
            </a:r>
            <a:r>
              <a:rPr lang="ru-RU" sz="2400" b="1" smtClean="0"/>
              <a:t>см</a:t>
            </a:r>
            <a:endParaRPr lang="ru-RU" sz="2400" b="1"/>
          </a:p>
        </p:txBody>
      </p:sp>
      <p:sp>
        <p:nvSpPr>
          <p:cNvPr id="26" name="TextBox 25"/>
          <p:cNvSpPr txBox="1"/>
          <p:nvPr/>
        </p:nvSpPr>
        <p:spPr>
          <a:xfrm>
            <a:off x="3163911" y="4437112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4</a:t>
            </a:r>
            <a:r>
              <a:rPr lang="ru-RU" sz="2400" b="1" smtClean="0"/>
              <a:t>см</a:t>
            </a:r>
            <a:endParaRPr lang="ru-RU" sz="2400" b="1"/>
          </a:p>
        </p:txBody>
      </p:sp>
      <p:sp>
        <p:nvSpPr>
          <p:cNvPr id="27" name="TextBox 26"/>
          <p:cNvSpPr txBox="1"/>
          <p:nvPr/>
        </p:nvSpPr>
        <p:spPr>
          <a:xfrm>
            <a:off x="4099943" y="5076473"/>
            <a:ext cx="43604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smtClean="0"/>
              <a:t>Р</a:t>
            </a:r>
            <a:r>
              <a:rPr lang="ru-RU" b="1" smtClean="0"/>
              <a:t>кв</a:t>
            </a:r>
            <a:r>
              <a:rPr lang="ru-RU" sz="3200" b="1" smtClean="0"/>
              <a:t>=4+4+4+4=4∙4=16(см)</a:t>
            </a:r>
            <a:endParaRPr lang="ru-RU" sz="32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9005" y="1268760"/>
            <a:ext cx="2592288" cy="2592288"/>
          </a:xfrm>
          <a:prstGeom prst="rect">
            <a:avLst/>
          </a:prstGeom>
          <a:noFill/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4409083" y="476672"/>
            <a:ext cx="4734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smtClean="0"/>
              <a:t>а</a:t>
            </a:r>
            <a:endParaRPr lang="ru-RU" sz="5400" b="1"/>
          </a:p>
        </p:txBody>
      </p:sp>
      <p:sp>
        <p:nvSpPr>
          <p:cNvPr id="9" name="TextBox 8"/>
          <p:cNvSpPr txBox="1"/>
          <p:nvPr/>
        </p:nvSpPr>
        <p:spPr>
          <a:xfrm>
            <a:off x="4431133" y="3573016"/>
            <a:ext cx="4273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smtClean="0"/>
              <a:t>c</a:t>
            </a:r>
            <a:endParaRPr lang="ru-RU" sz="5400" b="1"/>
          </a:p>
        </p:txBody>
      </p:sp>
      <p:sp>
        <p:nvSpPr>
          <p:cNvPr id="10" name="TextBox 9"/>
          <p:cNvSpPr txBox="1"/>
          <p:nvPr/>
        </p:nvSpPr>
        <p:spPr>
          <a:xfrm>
            <a:off x="2722442" y="2204864"/>
            <a:ext cx="5009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smtClean="0"/>
              <a:t>d</a:t>
            </a:r>
            <a:endParaRPr lang="ru-RU" sz="5400" b="1"/>
          </a:p>
        </p:txBody>
      </p:sp>
      <p:sp>
        <p:nvSpPr>
          <p:cNvPr id="11" name="TextBox 10"/>
          <p:cNvSpPr txBox="1"/>
          <p:nvPr/>
        </p:nvSpPr>
        <p:spPr>
          <a:xfrm>
            <a:off x="5871293" y="2204864"/>
            <a:ext cx="5009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smtClean="0"/>
              <a:t>b</a:t>
            </a:r>
            <a:endParaRPr lang="ru-RU" sz="5400" b="1"/>
          </a:p>
        </p:txBody>
      </p:sp>
      <p:sp>
        <p:nvSpPr>
          <p:cNvPr id="12" name="TextBox 11"/>
          <p:cNvSpPr txBox="1"/>
          <p:nvPr/>
        </p:nvSpPr>
        <p:spPr>
          <a:xfrm>
            <a:off x="2195736" y="4653136"/>
            <a:ext cx="49183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smtClean="0"/>
              <a:t>Р</a:t>
            </a:r>
            <a:r>
              <a:rPr lang="ru-RU" sz="3200" b="1" smtClean="0"/>
              <a:t>кв</a:t>
            </a:r>
            <a:r>
              <a:rPr lang="ru-RU" sz="4000" b="1" smtClean="0"/>
              <a:t>=</a:t>
            </a:r>
            <a:r>
              <a:rPr lang="en-US" sz="4000" b="1" smtClean="0"/>
              <a:t>a+b+c+d  a=c</a:t>
            </a:r>
            <a:r>
              <a:rPr lang="ru-RU" sz="4000" b="1" smtClean="0"/>
              <a:t>=</a:t>
            </a:r>
            <a:r>
              <a:rPr lang="en-US" sz="4000" b="1" smtClean="0"/>
              <a:t>b=d</a:t>
            </a:r>
            <a:endParaRPr lang="ru-RU" sz="4000" b="1"/>
          </a:p>
        </p:txBody>
      </p:sp>
      <p:sp>
        <p:nvSpPr>
          <p:cNvPr id="13" name="TextBox 12"/>
          <p:cNvSpPr txBox="1"/>
          <p:nvPr/>
        </p:nvSpPr>
        <p:spPr>
          <a:xfrm>
            <a:off x="2753520" y="5301208"/>
            <a:ext cx="38347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smtClean="0"/>
              <a:t>Р</a:t>
            </a:r>
            <a:r>
              <a:rPr lang="ru-RU" sz="3200" b="1" smtClean="0"/>
              <a:t>пр</a:t>
            </a:r>
            <a:r>
              <a:rPr lang="ru-RU" sz="4000" b="1" smtClean="0"/>
              <a:t>=</a:t>
            </a:r>
            <a:r>
              <a:rPr lang="en-US" sz="4000" b="1" smtClean="0"/>
              <a:t>a+a+a+a=a∙4</a:t>
            </a:r>
            <a:endParaRPr lang="ru-RU" sz="4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501008"/>
            <a:ext cx="6400800" cy="1752600"/>
          </a:xfrm>
        </p:spPr>
        <p:txBody>
          <a:bodyPr/>
          <a:lstStyle/>
          <a:p>
            <a:pPr>
              <a:buFontTx/>
              <a:buChar char="-"/>
            </a:pPr>
            <a:r>
              <a:rPr lang="ru-RU" b="1" smtClean="0">
                <a:solidFill>
                  <a:schemeClr val="tx1"/>
                </a:solidFill>
              </a:rPr>
              <a:t>ЭТО ЧАСТЬ ПОВЕРХНОСТИ,</a:t>
            </a:r>
          </a:p>
          <a:p>
            <a:r>
              <a:rPr lang="ru-RU" b="1" smtClean="0">
                <a:solidFill>
                  <a:schemeClr val="tx1"/>
                </a:solidFill>
              </a:rPr>
              <a:t>ОГРАНИЧЕННОЙ ДАННОЙ ФИГУРОЙ</a:t>
            </a:r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685800" y="1454919"/>
            <a:ext cx="7772400" cy="1470025"/>
          </a:xfrm>
        </p:spPr>
        <p:txBody>
          <a:bodyPr>
            <a:noAutofit/>
          </a:bodyPr>
          <a:lstStyle/>
          <a:p>
            <a:r>
              <a:rPr lang="ru-RU" sz="8000" b="1" smtClean="0">
                <a:solidFill>
                  <a:srgbClr val="F67B16"/>
                </a:solidFill>
              </a:rPr>
              <a:t>ПЛОЩАДЬ</a:t>
            </a:r>
            <a:br>
              <a:rPr lang="ru-RU" sz="8000" b="1" smtClean="0">
                <a:solidFill>
                  <a:srgbClr val="F67B16"/>
                </a:solidFill>
              </a:rPr>
            </a:br>
            <a:r>
              <a:rPr lang="ru-RU" sz="4800" b="1" smtClean="0">
                <a:solidFill>
                  <a:srgbClr val="F67B16"/>
                </a:solidFill>
              </a:rPr>
              <a:t>ГЕОМЕТРИЧЕСКОЙ ФИГУРЫ</a:t>
            </a:r>
            <a:endParaRPr lang="ru-RU" sz="8000" b="1">
              <a:solidFill>
                <a:srgbClr val="F67B1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295477" y="1412776"/>
            <a:ext cx="480053" cy="480053"/>
          </a:xfrm>
          <a:prstGeom prst="rect">
            <a:avLst/>
          </a:prstGeom>
          <a:solidFill>
            <a:srgbClr val="F67B1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295477" y="1892829"/>
            <a:ext cx="480053" cy="480053"/>
          </a:xfrm>
          <a:prstGeom prst="rect">
            <a:avLst/>
          </a:prstGeom>
          <a:solidFill>
            <a:srgbClr val="F67B1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295477" y="2372883"/>
            <a:ext cx="480053" cy="480053"/>
          </a:xfrm>
          <a:prstGeom prst="rect">
            <a:avLst/>
          </a:prstGeom>
          <a:solidFill>
            <a:srgbClr val="F67B1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775531" y="2372883"/>
            <a:ext cx="480053" cy="480053"/>
          </a:xfrm>
          <a:prstGeom prst="rect">
            <a:avLst/>
          </a:prstGeom>
          <a:solidFill>
            <a:srgbClr val="F67B1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2815424" y="2372883"/>
            <a:ext cx="480053" cy="480053"/>
          </a:xfrm>
          <a:prstGeom prst="rect">
            <a:avLst/>
          </a:prstGeom>
          <a:solidFill>
            <a:srgbClr val="F67B1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7" name="Группа 26"/>
          <p:cNvGrpSpPr/>
          <p:nvPr/>
        </p:nvGrpSpPr>
        <p:grpSpPr>
          <a:xfrm>
            <a:off x="2239360" y="3380995"/>
            <a:ext cx="2439888" cy="984109"/>
            <a:chOff x="2564160" y="2948947"/>
            <a:chExt cx="2439888" cy="984109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3044213" y="3453003"/>
              <a:ext cx="480053" cy="480053"/>
            </a:xfrm>
            <a:prstGeom prst="rect">
              <a:avLst/>
            </a:prstGeom>
            <a:solidFill>
              <a:srgbClr val="F67B1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3524267" y="3453003"/>
              <a:ext cx="480053" cy="480053"/>
            </a:xfrm>
            <a:prstGeom prst="rect">
              <a:avLst/>
            </a:prstGeom>
            <a:solidFill>
              <a:srgbClr val="F67B1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2564160" y="3453003"/>
              <a:ext cx="480053" cy="480053"/>
            </a:xfrm>
            <a:prstGeom prst="rect">
              <a:avLst/>
            </a:prstGeom>
            <a:solidFill>
              <a:srgbClr val="F67B1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4019939" y="2948947"/>
              <a:ext cx="480053" cy="480053"/>
            </a:xfrm>
            <a:prstGeom prst="rect">
              <a:avLst/>
            </a:prstGeom>
            <a:solidFill>
              <a:srgbClr val="F67B1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3515883" y="2948947"/>
              <a:ext cx="480053" cy="480053"/>
            </a:xfrm>
            <a:prstGeom prst="rect">
              <a:avLst/>
            </a:prstGeom>
            <a:solidFill>
              <a:srgbClr val="F67B1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4523995" y="2948947"/>
              <a:ext cx="480053" cy="480053"/>
            </a:xfrm>
            <a:prstGeom prst="rect">
              <a:avLst/>
            </a:prstGeom>
            <a:solidFill>
              <a:srgbClr val="F67B1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8" name="Группа 37"/>
          <p:cNvGrpSpPr/>
          <p:nvPr/>
        </p:nvGrpSpPr>
        <p:grpSpPr>
          <a:xfrm>
            <a:off x="2527392" y="4821155"/>
            <a:ext cx="1944216" cy="1488165"/>
            <a:chOff x="1907704" y="4533123"/>
            <a:chExt cx="1944216" cy="1488165"/>
          </a:xfrm>
        </p:grpSpPr>
        <p:sp>
          <p:nvSpPr>
            <p:cNvPr id="29" name="Прямоугольник 28"/>
            <p:cNvSpPr/>
            <p:nvPr/>
          </p:nvSpPr>
          <p:spPr>
            <a:xfrm>
              <a:off x="2387757" y="5541235"/>
              <a:ext cx="480053" cy="480053"/>
            </a:xfrm>
            <a:prstGeom prst="rect">
              <a:avLst/>
            </a:prstGeom>
            <a:solidFill>
              <a:srgbClr val="F67B1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2867811" y="5541235"/>
              <a:ext cx="480053" cy="480053"/>
            </a:xfrm>
            <a:prstGeom prst="rect">
              <a:avLst/>
            </a:prstGeom>
            <a:solidFill>
              <a:srgbClr val="F67B1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1907704" y="5541235"/>
              <a:ext cx="480053" cy="480053"/>
            </a:xfrm>
            <a:prstGeom prst="rect">
              <a:avLst/>
            </a:prstGeom>
            <a:solidFill>
              <a:srgbClr val="F67B1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3363483" y="5541235"/>
              <a:ext cx="480053" cy="480053"/>
            </a:xfrm>
            <a:prstGeom prst="rect">
              <a:avLst/>
            </a:prstGeom>
            <a:solidFill>
              <a:srgbClr val="F67B1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3371867" y="5037179"/>
              <a:ext cx="480053" cy="480053"/>
            </a:xfrm>
            <a:prstGeom prst="rect">
              <a:avLst/>
            </a:prstGeom>
            <a:solidFill>
              <a:srgbClr val="F67B1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1907704" y="5037179"/>
              <a:ext cx="480053" cy="480053"/>
            </a:xfrm>
            <a:prstGeom prst="rect">
              <a:avLst/>
            </a:prstGeom>
            <a:solidFill>
              <a:srgbClr val="F67B1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1907704" y="4533123"/>
              <a:ext cx="480053" cy="480053"/>
            </a:xfrm>
            <a:prstGeom prst="rect">
              <a:avLst/>
            </a:prstGeom>
            <a:solidFill>
              <a:srgbClr val="F67B1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3371867" y="4533123"/>
              <a:ext cx="480053" cy="480053"/>
            </a:xfrm>
            <a:prstGeom prst="rect">
              <a:avLst/>
            </a:prstGeom>
            <a:solidFill>
              <a:srgbClr val="F67B1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" name="Прямоугольник 38"/>
          <p:cNvSpPr/>
          <p:nvPr/>
        </p:nvSpPr>
        <p:spPr>
          <a:xfrm>
            <a:off x="3271475" y="548680"/>
            <a:ext cx="480053" cy="480053"/>
          </a:xfrm>
          <a:prstGeom prst="rect">
            <a:avLst/>
          </a:prstGeom>
          <a:solidFill>
            <a:srgbClr val="F67B1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TextBox 41"/>
          <p:cNvSpPr txBox="1"/>
          <p:nvPr/>
        </p:nvSpPr>
        <p:spPr>
          <a:xfrm>
            <a:off x="4975664" y="476672"/>
            <a:ext cx="9973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smtClean="0"/>
              <a:t>1см²</a:t>
            </a:r>
            <a:endParaRPr lang="ru-RU" sz="3200" b="1"/>
          </a:p>
        </p:txBody>
      </p:sp>
      <p:sp>
        <p:nvSpPr>
          <p:cNvPr id="43" name="TextBox 42"/>
          <p:cNvSpPr txBox="1"/>
          <p:nvPr/>
        </p:nvSpPr>
        <p:spPr>
          <a:xfrm>
            <a:off x="4975664" y="2052137"/>
            <a:ext cx="13965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S=5</a:t>
            </a:r>
            <a:r>
              <a:rPr lang="ru-RU" sz="3200" b="1" smtClean="0"/>
              <a:t>см²</a:t>
            </a:r>
            <a:endParaRPr lang="ru-RU" sz="3200" b="1"/>
          </a:p>
        </p:txBody>
      </p:sp>
      <p:sp>
        <p:nvSpPr>
          <p:cNvPr id="44" name="TextBox 43"/>
          <p:cNvSpPr txBox="1"/>
          <p:nvPr/>
        </p:nvSpPr>
        <p:spPr>
          <a:xfrm>
            <a:off x="4975664" y="3708321"/>
            <a:ext cx="13965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S=6</a:t>
            </a:r>
            <a:r>
              <a:rPr lang="ru-RU" sz="3200" b="1" smtClean="0"/>
              <a:t>см²</a:t>
            </a:r>
            <a:endParaRPr lang="ru-RU" sz="3200" b="1"/>
          </a:p>
        </p:txBody>
      </p:sp>
      <p:sp>
        <p:nvSpPr>
          <p:cNvPr id="45" name="TextBox 44"/>
          <p:cNvSpPr txBox="1"/>
          <p:nvPr/>
        </p:nvSpPr>
        <p:spPr>
          <a:xfrm>
            <a:off x="4975664" y="5652537"/>
            <a:ext cx="13965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S=8</a:t>
            </a:r>
            <a:r>
              <a:rPr lang="ru-RU" sz="3200" b="1" smtClean="0"/>
              <a:t>см²</a:t>
            </a:r>
            <a:endParaRPr lang="ru-RU" sz="32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03848" y="1268760"/>
          <a:ext cx="887760" cy="446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ru-RU" sz="40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572000" y="3204265"/>
            <a:ext cx="26324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S</a:t>
            </a:r>
            <a:r>
              <a:rPr lang="ru-RU" b="1" smtClean="0"/>
              <a:t>пр</a:t>
            </a:r>
            <a:r>
              <a:rPr lang="en-US" sz="3200" b="1" smtClean="0"/>
              <a:t>=5∙1=5</a:t>
            </a:r>
            <a:r>
              <a:rPr lang="ru-RU" sz="3200" b="1" smtClean="0"/>
              <a:t>(см²)</a:t>
            </a:r>
            <a:endParaRPr lang="ru-RU" sz="32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627784" y="1268760"/>
          <a:ext cx="887760" cy="446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ru-RU" sz="40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563888" y="1268760"/>
          <a:ext cx="887760" cy="446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smtClean="0"/>
                        <a:t>6</a:t>
                      </a:r>
                      <a:endParaRPr lang="ru-RU" sz="400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bg1"/>
                          </a:solidFill>
                        </a:rPr>
                        <a:t>7</a:t>
                      </a:r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bg1"/>
                          </a:solidFill>
                        </a:rPr>
                        <a:t>8</a:t>
                      </a:r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bg1"/>
                          </a:solidFill>
                        </a:rPr>
                        <a:t>9</a:t>
                      </a:r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bg1"/>
                          </a:solidFill>
                        </a:rPr>
                        <a:t>10</a:t>
                      </a:r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754781" y="3204265"/>
            <a:ext cx="28408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S</a:t>
            </a:r>
            <a:r>
              <a:rPr lang="ru-RU" b="1" smtClean="0"/>
              <a:t>пр</a:t>
            </a:r>
            <a:r>
              <a:rPr lang="en-US" sz="3200" b="1" smtClean="0"/>
              <a:t>=5∙2=10</a:t>
            </a:r>
            <a:r>
              <a:rPr lang="ru-RU" sz="3200" b="1" smtClean="0"/>
              <a:t>(см²)</a:t>
            </a:r>
            <a:endParaRPr lang="ru-RU" sz="32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899592" y="332656"/>
          <a:ext cx="887760" cy="535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4000" b="1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835696" y="332656"/>
          <a:ext cx="887760" cy="535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endParaRPr lang="ru-RU" sz="4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D5207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D56509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67B16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7903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699792" y="332656"/>
          <a:ext cx="887760" cy="535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endParaRPr lang="ru-RU" sz="4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D5207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D56509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67B16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7903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563888" y="332656"/>
          <a:ext cx="887760" cy="535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endParaRPr lang="ru-RU" sz="4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D5207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D56509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67B16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7903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427984" y="332656"/>
          <a:ext cx="887760" cy="535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endParaRPr lang="ru-RU" sz="4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D5207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D56509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67B16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7903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5292080" y="332656"/>
          <a:ext cx="887760" cy="535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endParaRPr lang="ru-RU" sz="4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D5207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D56509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67B16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7903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6156176" y="332656"/>
          <a:ext cx="887760" cy="535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endParaRPr lang="ru-RU" sz="4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D5207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D56509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67B16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7903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7020272" y="332656"/>
          <a:ext cx="887760" cy="535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endParaRPr lang="ru-RU" sz="4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D5207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D56509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67B16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7903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547664" y="620688"/>
          <a:ext cx="887760" cy="535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400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582A04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582A04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582A04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582A04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582A0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411760" y="620688"/>
          <a:ext cx="887760" cy="535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400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853F05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853F05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853F05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853F05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853F05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275856" y="620688"/>
          <a:ext cx="887760" cy="535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400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B15407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B15407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B15407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B15407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B15407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139952" y="620688"/>
          <a:ext cx="887760" cy="535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400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D26308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D26308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D26308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D26308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D26308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5004048" y="620688"/>
          <a:ext cx="887760" cy="535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400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67B16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67B16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67B16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67B16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67B1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5868144" y="620688"/>
          <a:ext cx="887760" cy="535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400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89D52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89D52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89D52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89D52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89D5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6732240" y="620688"/>
          <a:ext cx="887760" cy="535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60"/>
              </a:tblGrid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sz="400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ru-RU" sz="400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solidFill>
                      <a:schemeClr val="bg1"/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892899"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Группа 57"/>
          <p:cNvGrpSpPr/>
          <p:nvPr/>
        </p:nvGrpSpPr>
        <p:grpSpPr>
          <a:xfrm>
            <a:off x="2267744" y="1412776"/>
            <a:ext cx="5040560" cy="3600400"/>
            <a:chOff x="2411760" y="2708920"/>
            <a:chExt cx="5040560" cy="3600400"/>
          </a:xfrm>
        </p:grpSpPr>
        <p:grpSp>
          <p:nvGrpSpPr>
            <p:cNvPr id="21" name="Группа 20"/>
            <p:cNvGrpSpPr/>
            <p:nvPr/>
          </p:nvGrpSpPr>
          <p:grpSpPr>
            <a:xfrm>
              <a:off x="2411760" y="2708920"/>
              <a:ext cx="720080" cy="3600400"/>
              <a:chOff x="2411760" y="2708920"/>
              <a:chExt cx="720080" cy="3600400"/>
            </a:xfrm>
          </p:grpSpPr>
          <p:sp>
            <p:nvSpPr>
              <p:cNvPr id="16" name="Прямоугольник 15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7" name="Прямоугольник 16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8" name="Прямоугольник 17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9" name="Прямоугольник 18"/>
              <p:cNvSpPr/>
              <p:nvPr/>
            </p:nvSpPr>
            <p:spPr>
              <a:xfrm>
                <a:off x="2411760" y="486916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0" name="Прямоугольник 19"/>
              <p:cNvSpPr/>
              <p:nvPr/>
            </p:nvSpPr>
            <p:spPr>
              <a:xfrm>
                <a:off x="2411760" y="558924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2" name="Группа 21"/>
            <p:cNvGrpSpPr/>
            <p:nvPr/>
          </p:nvGrpSpPr>
          <p:grpSpPr>
            <a:xfrm>
              <a:off x="3131840" y="2708920"/>
              <a:ext cx="720080" cy="3600400"/>
              <a:chOff x="2411760" y="2708920"/>
              <a:chExt cx="720080" cy="3600400"/>
            </a:xfrm>
          </p:grpSpPr>
          <p:sp>
            <p:nvSpPr>
              <p:cNvPr id="23" name="Прямоугольник 22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" name="Прямоугольник 23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5" name="Прямоугольник 24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" name="Прямоугольник 25"/>
              <p:cNvSpPr/>
              <p:nvPr/>
            </p:nvSpPr>
            <p:spPr>
              <a:xfrm>
                <a:off x="2411760" y="486916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Прямоугольник 26"/>
              <p:cNvSpPr/>
              <p:nvPr/>
            </p:nvSpPr>
            <p:spPr>
              <a:xfrm>
                <a:off x="2411760" y="558924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8" name="Группа 27"/>
            <p:cNvGrpSpPr/>
            <p:nvPr/>
          </p:nvGrpSpPr>
          <p:grpSpPr>
            <a:xfrm>
              <a:off x="3851920" y="2708920"/>
              <a:ext cx="720080" cy="3600400"/>
              <a:chOff x="2411760" y="2708920"/>
              <a:chExt cx="720080" cy="3600400"/>
            </a:xfrm>
          </p:grpSpPr>
          <p:sp>
            <p:nvSpPr>
              <p:cNvPr id="29" name="Прямоугольник 28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0" name="Прямоугольник 29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1" name="Прямоугольник 30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2" name="Прямоугольник 31"/>
              <p:cNvSpPr/>
              <p:nvPr/>
            </p:nvSpPr>
            <p:spPr>
              <a:xfrm>
                <a:off x="2411760" y="486916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3" name="Прямоугольник 32"/>
              <p:cNvSpPr/>
              <p:nvPr/>
            </p:nvSpPr>
            <p:spPr>
              <a:xfrm>
                <a:off x="2411760" y="558924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34" name="Группа 33"/>
            <p:cNvGrpSpPr/>
            <p:nvPr/>
          </p:nvGrpSpPr>
          <p:grpSpPr>
            <a:xfrm>
              <a:off x="4572000" y="2708920"/>
              <a:ext cx="720080" cy="3600400"/>
              <a:chOff x="2411760" y="2708920"/>
              <a:chExt cx="720080" cy="3600400"/>
            </a:xfrm>
          </p:grpSpPr>
          <p:sp>
            <p:nvSpPr>
              <p:cNvPr id="35" name="Прямоугольник 34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6" name="Прямоугольник 35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7" name="Прямоугольник 36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8" name="Прямоугольник 37"/>
              <p:cNvSpPr/>
              <p:nvPr/>
            </p:nvSpPr>
            <p:spPr>
              <a:xfrm>
                <a:off x="2411760" y="486916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9" name="Прямоугольник 38"/>
              <p:cNvSpPr/>
              <p:nvPr/>
            </p:nvSpPr>
            <p:spPr>
              <a:xfrm>
                <a:off x="2411760" y="558924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40" name="Группа 39"/>
            <p:cNvGrpSpPr/>
            <p:nvPr/>
          </p:nvGrpSpPr>
          <p:grpSpPr>
            <a:xfrm>
              <a:off x="5292080" y="2708920"/>
              <a:ext cx="720080" cy="3600400"/>
              <a:chOff x="2411760" y="2708920"/>
              <a:chExt cx="720080" cy="3600400"/>
            </a:xfrm>
          </p:grpSpPr>
          <p:sp>
            <p:nvSpPr>
              <p:cNvPr id="41" name="Прямоугольник 40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2" name="Прямоугольник 41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" name="Прямоугольник 42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" name="Прямоугольник 43"/>
              <p:cNvSpPr/>
              <p:nvPr/>
            </p:nvSpPr>
            <p:spPr>
              <a:xfrm>
                <a:off x="2411760" y="486916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5" name="Прямоугольник 44"/>
              <p:cNvSpPr/>
              <p:nvPr/>
            </p:nvSpPr>
            <p:spPr>
              <a:xfrm>
                <a:off x="2411760" y="558924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46" name="Группа 45"/>
            <p:cNvGrpSpPr/>
            <p:nvPr/>
          </p:nvGrpSpPr>
          <p:grpSpPr>
            <a:xfrm>
              <a:off x="6012160" y="2708920"/>
              <a:ext cx="720080" cy="3600400"/>
              <a:chOff x="2411760" y="2708920"/>
              <a:chExt cx="720080" cy="3600400"/>
            </a:xfrm>
          </p:grpSpPr>
          <p:sp>
            <p:nvSpPr>
              <p:cNvPr id="47" name="Прямоугольник 46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8" name="Прямоугольник 47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9" name="Прямоугольник 48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0" name="Прямоугольник 49"/>
              <p:cNvSpPr/>
              <p:nvPr/>
            </p:nvSpPr>
            <p:spPr>
              <a:xfrm>
                <a:off x="2411760" y="486916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1" name="Прямоугольник 50"/>
              <p:cNvSpPr/>
              <p:nvPr/>
            </p:nvSpPr>
            <p:spPr>
              <a:xfrm>
                <a:off x="2411760" y="558924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52" name="Группа 51"/>
            <p:cNvGrpSpPr/>
            <p:nvPr/>
          </p:nvGrpSpPr>
          <p:grpSpPr>
            <a:xfrm>
              <a:off x="6732240" y="2708920"/>
              <a:ext cx="720080" cy="3600400"/>
              <a:chOff x="2411760" y="2708920"/>
              <a:chExt cx="720080" cy="3600400"/>
            </a:xfrm>
          </p:grpSpPr>
          <p:sp>
            <p:nvSpPr>
              <p:cNvPr id="53" name="Прямоугольник 52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5" name="Прямоугольник 54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6" name="Прямоугольник 55"/>
              <p:cNvSpPr/>
              <p:nvPr/>
            </p:nvSpPr>
            <p:spPr>
              <a:xfrm>
                <a:off x="2411760" y="486916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7" name="Прямоугольник 56"/>
              <p:cNvSpPr/>
              <p:nvPr/>
            </p:nvSpPr>
            <p:spPr>
              <a:xfrm>
                <a:off x="2411760" y="558924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59" name="TextBox 58"/>
          <p:cNvSpPr txBox="1"/>
          <p:nvPr/>
        </p:nvSpPr>
        <p:spPr>
          <a:xfrm>
            <a:off x="3419872" y="5301208"/>
            <a:ext cx="25843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S</a:t>
            </a:r>
            <a:r>
              <a:rPr lang="ru-RU" b="1" smtClean="0"/>
              <a:t>пр</a:t>
            </a:r>
            <a:r>
              <a:rPr lang="en-US" sz="3200" b="1" smtClean="0"/>
              <a:t>=7∙5=35</a:t>
            </a:r>
            <a:r>
              <a:rPr lang="ru-RU" sz="3200" b="1" smtClean="0"/>
              <a:t>см²</a:t>
            </a:r>
            <a:endParaRPr lang="ru-RU" sz="3200" b="1"/>
          </a:p>
        </p:txBody>
      </p:sp>
      <p:sp>
        <p:nvSpPr>
          <p:cNvPr id="60" name="TextBox 59"/>
          <p:cNvSpPr txBox="1"/>
          <p:nvPr/>
        </p:nvSpPr>
        <p:spPr>
          <a:xfrm>
            <a:off x="4283968" y="910461"/>
            <a:ext cx="941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/>
              <a:t>7</a:t>
            </a:r>
            <a:r>
              <a:rPr lang="ru-RU" sz="3600" b="1" smtClean="0"/>
              <a:t>см</a:t>
            </a:r>
            <a:endParaRPr lang="ru-RU" sz="3600" b="1"/>
          </a:p>
        </p:txBody>
      </p:sp>
      <p:sp>
        <p:nvSpPr>
          <p:cNvPr id="61" name="TextBox 60"/>
          <p:cNvSpPr txBox="1"/>
          <p:nvPr/>
        </p:nvSpPr>
        <p:spPr>
          <a:xfrm>
            <a:off x="1398469" y="2926685"/>
            <a:ext cx="941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smtClean="0"/>
              <a:t>5</a:t>
            </a:r>
            <a:r>
              <a:rPr lang="ru-RU" sz="3600" b="1" smtClean="0"/>
              <a:t>см</a:t>
            </a:r>
            <a:endParaRPr lang="ru-RU" sz="36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Группа 59"/>
          <p:cNvGrpSpPr>
            <a:grpSpLocks noChangeAspect="1"/>
          </p:cNvGrpSpPr>
          <p:nvPr/>
        </p:nvGrpSpPr>
        <p:grpSpPr>
          <a:xfrm>
            <a:off x="1571880" y="1628800"/>
            <a:ext cx="1920000" cy="1440000"/>
            <a:chOff x="2051720" y="1052736"/>
            <a:chExt cx="2880320" cy="2160240"/>
          </a:xfrm>
        </p:grpSpPr>
        <p:grpSp>
          <p:nvGrpSpPr>
            <p:cNvPr id="47" name="Группа 46"/>
            <p:cNvGrpSpPr/>
            <p:nvPr/>
          </p:nvGrpSpPr>
          <p:grpSpPr>
            <a:xfrm>
              <a:off x="2051720" y="1052736"/>
              <a:ext cx="720080" cy="2160240"/>
              <a:chOff x="2051720" y="1052736"/>
              <a:chExt cx="720080" cy="2160240"/>
            </a:xfrm>
          </p:grpSpPr>
          <p:sp>
            <p:nvSpPr>
              <p:cNvPr id="42" name="Прямоугольник 41"/>
              <p:cNvSpPr/>
              <p:nvPr/>
            </p:nvSpPr>
            <p:spPr>
              <a:xfrm>
                <a:off x="2051720" y="1052736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" name="Прямоугольник 42"/>
              <p:cNvSpPr/>
              <p:nvPr/>
            </p:nvSpPr>
            <p:spPr>
              <a:xfrm>
                <a:off x="2051720" y="1772816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" name="Прямоугольник 43"/>
              <p:cNvSpPr/>
              <p:nvPr/>
            </p:nvSpPr>
            <p:spPr>
              <a:xfrm>
                <a:off x="2051720" y="2492896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48" name="Группа 47"/>
            <p:cNvGrpSpPr/>
            <p:nvPr/>
          </p:nvGrpSpPr>
          <p:grpSpPr>
            <a:xfrm>
              <a:off x="2771800" y="1052736"/>
              <a:ext cx="720080" cy="2160240"/>
              <a:chOff x="2051720" y="1052736"/>
              <a:chExt cx="720080" cy="2160240"/>
            </a:xfrm>
          </p:grpSpPr>
          <p:sp>
            <p:nvSpPr>
              <p:cNvPr id="49" name="Прямоугольник 48"/>
              <p:cNvSpPr/>
              <p:nvPr/>
            </p:nvSpPr>
            <p:spPr>
              <a:xfrm>
                <a:off x="2051720" y="1052736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0" name="Прямоугольник 49"/>
              <p:cNvSpPr/>
              <p:nvPr/>
            </p:nvSpPr>
            <p:spPr>
              <a:xfrm>
                <a:off x="2051720" y="1772816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1" name="Прямоугольник 50"/>
              <p:cNvSpPr/>
              <p:nvPr/>
            </p:nvSpPr>
            <p:spPr>
              <a:xfrm>
                <a:off x="2051720" y="2492896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52" name="Группа 51"/>
            <p:cNvGrpSpPr/>
            <p:nvPr/>
          </p:nvGrpSpPr>
          <p:grpSpPr>
            <a:xfrm>
              <a:off x="3491880" y="1052736"/>
              <a:ext cx="720080" cy="2160240"/>
              <a:chOff x="2051720" y="1052736"/>
              <a:chExt cx="720080" cy="2160240"/>
            </a:xfrm>
          </p:grpSpPr>
          <p:sp>
            <p:nvSpPr>
              <p:cNvPr id="53" name="Прямоугольник 52"/>
              <p:cNvSpPr/>
              <p:nvPr/>
            </p:nvSpPr>
            <p:spPr>
              <a:xfrm>
                <a:off x="2051720" y="1052736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2051720" y="1772816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5" name="Прямоугольник 54"/>
              <p:cNvSpPr/>
              <p:nvPr/>
            </p:nvSpPr>
            <p:spPr>
              <a:xfrm>
                <a:off x="2051720" y="2492896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56" name="Группа 55"/>
            <p:cNvGrpSpPr/>
            <p:nvPr/>
          </p:nvGrpSpPr>
          <p:grpSpPr>
            <a:xfrm>
              <a:off x="4211960" y="1052736"/>
              <a:ext cx="720080" cy="2160240"/>
              <a:chOff x="2051720" y="1052736"/>
              <a:chExt cx="720080" cy="2160240"/>
            </a:xfrm>
          </p:grpSpPr>
          <p:sp>
            <p:nvSpPr>
              <p:cNvPr id="57" name="Прямоугольник 56"/>
              <p:cNvSpPr/>
              <p:nvPr/>
            </p:nvSpPr>
            <p:spPr>
              <a:xfrm>
                <a:off x="2051720" y="1052736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8" name="Прямоугольник 57"/>
              <p:cNvSpPr/>
              <p:nvPr/>
            </p:nvSpPr>
            <p:spPr>
              <a:xfrm>
                <a:off x="2051720" y="1772816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9" name="Прямоугольник 58"/>
              <p:cNvSpPr/>
              <p:nvPr/>
            </p:nvSpPr>
            <p:spPr>
              <a:xfrm>
                <a:off x="2051720" y="2492896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90" name="Группа 89"/>
          <p:cNvGrpSpPr/>
          <p:nvPr/>
        </p:nvGrpSpPr>
        <p:grpSpPr>
          <a:xfrm>
            <a:off x="1187624" y="4485064"/>
            <a:ext cx="2856104" cy="960160"/>
            <a:chOff x="1571880" y="4293096"/>
            <a:chExt cx="2856104" cy="960160"/>
          </a:xfrm>
        </p:grpSpPr>
        <p:grpSp>
          <p:nvGrpSpPr>
            <p:cNvPr id="79" name="Группа 78"/>
            <p:cNvGrpSpPr/>
            <p:nvPr/>
          </p:nvGrpSpPr>
          <p:grpSpPr>
            <a:xfrm>
              <a:off x="1571880" y="4293256"/>
              <a:ext cx="1440000" cy="960000"/>
              <a:chOff x="1571880" y="4293256"/>
              <a:chExt cx="1440000" cy="960000"/>
            </a:xfrm>
          </p:grpSpPr>
          <p:grpSp>
            <p:nvGrpSpPr>
              <p:cNvPr id="62" name="Группа 46"/>
              <p:cNvGrpSpPr/>
              <p:nvPr/>
            </p:nvGrpSpPr>
            <p:grpSpPr>
              <a:xfrm>
                <a:off x="1571880" y="4293256"/>
                <a:ext cx="480000" cy="960000"/>
                <a:chOff x="2051720" y="1052736"/>
                <a:chExt cx="720080" cy="1440160"/>
              </a:xfrm>
            </p:grpSpPr>
            <p:sp>
              <p:nvSpPr>
                <p:cNvPr id="75" name="Прямоугольник 74"/>
                <p:cNvSpPr/>
                <p:nvPr/>
              </p:nvSpPr>
              <p:spPr>
                <a:xfrm>
                  <a:off x="2051720" y="1052736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76" name="Прямоугольник 75"/>
                <p:cNvSpPr/>
                <p:nvPr/>
              </p:nvSpPr>
              <p:spPr>
                <a:xfrm>
                  <a:off x="2051720" y="1772816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63" name="Группа 47"/>
              <p:cNvGrpSpPr/>
              <p:nvPr/>
            </p:nvGrpSpPr>
            <p:grpSpPr>
              <a:xfrm>
                <a:off x="2051880" y="4293256"/>
                <a:ext cx="480000" cy="960000"/>
                <a:chOff x="2051720" y="1052736"/>
                <a:chExt cx="720080" cy="1440160"/>
              </a:xfrm>
            </p:grpSpPr>
            <p:sp>
              <p:nvSpPr>
                <p:cNvPr id="72" name="Прямоугольник 71"/>
                <p:cNvSpPr/>
                <p:nvPr/>
              </p:nvSpPr>
              <p:spPr>
                <a:xfrm>
                  <a:off x="2051720" y="1052736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73" name="Прямоугольник 72"/>
                <p:cNvSpPr/>
                <p:nvPr/>
              </p:nvSpPr>
              <p:spPr>
                <a:xfrm>
                  <a:off x="2051720" y="1772816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64" name="Группа 51"/>
              <p:cNvGrpSpPr/>
              <p:nvPr/>
            </p:nvGrpSpPr>
            <p:grpSpPr>
              <a:xfrm>
                <a:off x="2531880" y="4293256"/>
                <a:ext cx="480000" cy="960000"/>
                <a:chOff x="2051720" y="1052736"/>
                <a:chExt cx="720080" cy="1440160"/>
              </a:xfrm>
            </p:grpSpPr>
            <p:sp>
              <p:nvSpPr>
                <p:cNvPr id="69" name="Прямоугольник 68"/>
                <p:cNvSpPr/>
                <p:nvPr/>
              </p:nvSpPr>
              <p:spPr>
                <a:xfrm>
                  <a:off x="2051720" y="1052736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70" name="Прямоугольник 69"/>
                <p:cNvSpPr/>
                <p:nvPr/>
              </p:nvSpPr>
              <p:spPr>
                <a:xfrm>
                  <a:off x="2051720" y="1772816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grpSp>
          <p:nvGrpSpPr>
            <p:cNvPr id="80" name="Группа 79"/>
            <p:cNvGrpSpPr/>
            <p:nvPr/>
          </p:nvGrpSpPr>
          <p:grpSpPr>
            <a:xfrm>
              <a:off x="2987984" y="4293096"/>
              <a:ext cx="1440000" cy="960000"/>
              <a:chOff x="1571880" y="4293256"/>
              <a:chExt cx="1440000" cy="960000"/>
            </a:xfrm>
          </p:grpSpPr>
          <p:grpSp>
            <p:nvGrpSpPr>
              <p:cNvPr id="81" name="Группа 46"/>
              <p:cNvGrpSpPr/>
              <p:nvPr/>
            </p:nvGrpSpPr>
            <p:grpSpPr>
              <a:xfrm>
                <a:off x="1571880" y="4293256"/>
                <a:ext cx="480000" cy="960000"/>
                <a:chOff x="2051720" y="1052736"/>
                <a:chExt cx="720080" cy="1440160"/>
              </a:xfrm>
            </p:grpSpPr>
            <p:sp>
              <p:nvSpPr>
                <p:cNvPr id="88" name="Прямоугольник 87"/>
                <p:cNvSpPr/>
                <p:nvPr/>
              </p:nvSpPr>
              <p:spPr>
                <a:xfrm>
                  <a:off x="2051720" y="1052736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89" name="Прямоугольник 88"/>
                <p:cNvSpPr/>
                <p:nvPr/>
              </p:nvSpPr>
              <p:spPr>
                <a:xfrm>
                  <a:off x="2051720" y="1772816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82" name="Группа 47"/>
              <p:cNvGrpSpPr/>
              <p:nvPr/>
            </p:nvGrpSpPr>
            <p:grpSpPr>
              <a:xfrm>
                <a:off x="2051880" y="4293256"/>
                <a:ext cx="480000" cy="960000"/>
                <a:chOff x="2051720" y="1052736"/>
                <a:chExt cx="720080" cy="1440160"/>
              </a:xfrm>
            </p:grpSpPr>
            <p:sp>
              <p:nvSpPr>
                <p:cNvPr id="86" name="Прямоугольник 85"/>
                <p:cNvSpPr/>
                <p:nvPr/>
              </p:nvSpPr>
              <p:spPr>
                <a:xfrm>
                  <a:off x="2051720" y="1052736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87" name="Прямоугольник 86"/>
                <p:cNvSpPr/>
                <p:nvPr/>
              </p:nvSpPr>
              <p:spPr>
                <a:xfrm>
                  <a:off x="2051720" y="1772816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83" name="Группа 51"/>
              <p:cNvGrpSpPr/>
              <p:nvPr/>
            </p:nvGrpSpPr>
            <p:grpSpPr>
              <a:xfrm>
                <a:off x="2531880" y="4293256"/>
                <a:ext cx="480000" cy="960000"/>
                <a:chOff x="2051720" y="1052736"/>
                <a:chExt cx="720080" cy="1440160"/>
              </a:xfrm>
            </p:grpSpPr>
            <p:sp>
              <p:nvSpPr>
                <p:cNvPr id="84" name="Прямоугольник 83"/>
                <p:cNvSpPr/>
                <p:nvPr/>
              </p:nvSpPr>
              <p:spPr>
                <a:xfrm>
                  <a:off x="2051720" y="1052736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85" name="Прямоугольник 84"/>
                <p:cNvSpPr/>
                <p:nvPr/>
              </p:nvSpPr>
              <p:spPr>
                <a:xfrm>
                  <a:off x="2051720" y="1772816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</p:grpSp>
      <p:sp>
        <p:nvSpPr>
          <p:cNvPr id="91" name="TextBox 90"/>
          <p:cNvSpPr txBox="1"/>
          <p:nvPr/>
        </p:nvSpPr>
        <p:spPr>
          <a:xfrm>
            <a:off x="2227807" y="1268760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4</a:t>
            </a:r>
            <a:r>
              <a:rPr lang="ru-RU" sz="2400" b="1" smtClean="0"/>
              <a:t>см</a:t>
            </a:r>
            <a:endParaRPr lang="ru-RU" sz="2400" b="1"/>
          </a:p>
        </p:txBody>
      </p:sp>
      <p:sp>
        <p:nvSpPr>
          <p:cNvPr id="92" name="TextBox 91"/>
          <p:cNvSpPr txBox="1"/>
          <p:nvPr/>
        </p:nvSpPr>
        <p:spPr>
          <a:xfrm>
            <a:off x="971600" y="2103239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3см</a:t>
            </a:r>
            <a:endParaRPr lang="ru-RU" sz="2400" b="1"/>
          </a:p>
        </p:txBody>
      </p:sp>
      <p:sp>
        <p:nvSpPr>
          <p:cNvPr id="93" name="TextBox 92"/>
          <p:cNvSpPr txBox="1"/>
          <p:nvPr/>
        </p:nvSpPr>
        <p:spPr>
          <a:xfrm>
            <a:off x="571623" y="4695527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2</a:t>
            </a:r>
            <a:r>
              <a:rPr lang="ru-RU" sz="2400" b="1" smtClean="0"/>
              <a:t>см</a:t>
            </a:r>
            <a:endParaRPr lang="ru-RU" sz="2400" b="1"/>
          </a:p>
        </p:txBody>
      </p:sp>
      <p:sp>
        <p:nvSpPr>
          <p:cNvPr id="94" name="TextBox 93"/>
          <p:cNvSpPr txBox="1"/>
          <p:nvPr/>
        </p:nvSpPr>
        <p:spPr>
          <a:xfrm>
            <a:off x="2299815" y="4149080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6</a:t>
            </a:r>
            <a:r>
              <a:rPr lang="ru-RU" sz="2400" b="1" smtClean="0"/>
              <a:t>см</a:t>
            </a:r>
            <a:endParaRPr lang="ru-RU" sz="2400" b="1"/>
          </a:p>
        </p:txBody>
      </p:sp>
      <p:sp>
        <p:nvSpPr>
          <p:cNvPr id="95" name="TextBox 94"/>
          <p:cNvSpPr txBox="1"/>
          <p:nvPr/>
        </p:nvSpPr>
        <p:spPr>
          <a:xfrm>
            <a:off x="4572000" y="1980129"/>
            <a:ext cx="28408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S</a:t>
            </a:r>
            <a:r>
              <a:rPr lang="ru-RU" b="1" smtClean="0"/>
              <a:t>пр</a:t>
            </a:r>
            <a:r>
              <a:rPr lang="en-US" sz="3200" b="1" smtClean="0"/>
              <a:t>=</a:t>
            </a:r>
            <a:r>
              <a:rPr lang="ru-RU" sz="3200" b="1" smtClean="0"/>
              <a:t>4</a:t>
            </a:r>
            <a:r>
              <a:rPr lang="en-US" sz="3200" b="1" smtClean="0"/>
              <a:t>∙</a:t>
            </a:r>
            <a:r>
              <a:rPr lang="ru-RU" sz="3200" b="1" smtClean="0"/>
              <a:t>3</a:t>
            </a:r>
            <a:r>
              <a:rPr lang="en-US" sz="3200" b="1" smtClean="0"/>
              <a:t>=</a:t>
            </a:r>
            <a:r>
              <a:rPr lang="ru-RU" sz="3200" b="1" smtClean="0"/>
              <a:t>12(см²)</a:t>
            </a:r>
            <a:endParaRPr lang="ru-RU" sz="3200" b="1"/>
          </a:p>
        </p:txBody>
      </p:sp>
      <p:sp>
        <p:nvSpPr>
          <p:cNvPr id="96" name="TextBox 95"/>
          <p:cNvSpPr txBox="1"/>
          <p:nvPr/>
        </p:nvSpPr>
        <p:spPr>
          <a:xfrm>
            <a:off x="4572000" y="4653136"/>
            <a:ext cx="28408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S</a:t>
            </a:r>
            <a:r>
              <a:rPr lang="ru-RU" b="1" smtClean="0"/>
              <a:t>пр</a:t>
            </a:r>
            <a:r>
              <a:rPr lang="en-US" sz="3200" b="1" smtClean="0"/>
              <a:t>=</a:t>
            </a:r>
            <a:r>
              <a:rPr lang="ru-RU" sz="3200" b="1" smtClean="0"/>
              <a:t>6</a:t>
            </a:r>
            <a:r>
              <a:rPr lang="en-US" sz="3200" b="1" smtClean="0"/>
              <a:t>∙</a:t>
            </a:r>
            <a:r>
              <a:rPr lang="ru-RU" sz="3200" b="1" smtClean="0"/>
              <a:t>2</a:t>
            </a:r>
            <a:r>
              <a:rPr lang="en-US" sz="3200" b="1" smtClean="0"/>
              <a:t>=</a:t>
            </a:r>
            <a:r>
              <a:rPr lang="ru-RU" sz="3200" b="1" smtClean="0"/>
              <a:t>12(см²)</a:t>
            </a:r>
            <a:endParaRPr lang="ru-RU" sz="32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Группа 44"/>
          <p:cNvGrpSpPr/>
          <p:nvPr/>
        </p:nvGrpSpPr>
        <p:grpSpPr>
          <a:xfrm>
            <a:off x="2771800" y="1496978"/>
            <a:ext cx="3600400" cy="2880320"/>
            <a:chOff x="2051720" y="1052736"/>
            <a:chExt cx="3600400" cy="2880320"/>
          </a:xfrm>
        </p:grpSpPr>
        <p:grpSp>
          <p:nvGrpSpPr>
            <p:cNvPr id="3" name="Группа 20"/>
            <p:cNvGrpSpPr/>
            <p:nvPr/>
          </p:nvGrpSpPr>
          <p:grpSpPr>
            <a:xfrm>
              <a:off x="2051720" y="1052736"/>
              <a:ext cx="720080" cy="2880320"/>
              <a:chOff x="2411760" y="2708920"/>
              <a:chExt cx="720080" cy="2880320"/>
            </a:xfrm>
          </p:grpSpPr>
          <p:sp>
            <p:nvSpPr>
              <p:cNvPr id="40" name="Прямоугольник 39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1" name="Прямоугольник 40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2" name="Прямоугольник 41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" name="Прямоугольник 42"/>
              <p:cNvSpPr/>
              <p:nvPr/>
            </p:nvSpPr>
            <p:spPr>
              <a:xfrm>
                <a:off x="2411760" y="486916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4" name="Группа 21"/>
            <p:cNvGrpSpPr/>
            <p:nvPr/>
          </p:nvGrpSpPr>
          <p:grpSpPr>
            <a:xfrm>
              <a:off x="2771800" y="1052736"/>
              <a:ext cx="720080" cy="2880320"/>
              <a:chOff x="2411760" y="2708920"/>
              <a:chExt cx="720080" cy="2880320"/>
            </a:xfrm>
          </p:grpSpPr>
          <p:sp>
            <p:nvSpPr>
              <p:cNvPr id="35" name="Прямоугольник 34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6" name="Прямоугольник 35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7" name="Прямоугольник 36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8" name="Прямоугольник 37"/>
              <p:cNvSpPr/>
              <p:nvPr/>
            </p:nvSpPr>
            <p:spPr>
              <a:xfrm>
                <a:off x="2411760" y="486916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5" name="Группа 27"/>
            <p:cNvGrpSpPr/>
            <p:nvPr/>
          </p:nvGrpSpPr>
          <p:grpSpPr>
            <a:xfrm>
              <a:off x="3491880" y="1052736"/>
              <a:ext cx="720080" cy="2880320"/>
              <a:chOff x="2411760" y="2708920"/>
              <a:chExt cx="720080" cy="2880320"/>
            </a:xfrm>
          </p:grpSpPr>
          <p:sp>
            <p:nvSpPr>
              <p:cNvPr id="30" name="Прямоугольник 29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1" name="Прямоугольник 30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2" name="Прямоугольник 31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3" name="Прямоугольник 32"/>
              <p:cNvSpPr/>
              <p:nvPr/>
            </p:nvSpPr>
            <p:spPr>
              <a:xfrm>
                <a:off x="2411760" y="486916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6" name="Группа 33"/>
            <p:cNvGrpSpPr/>
            <p:nvPr/>
          </p:nvGrpSpPr>
          <p:grpSpPr>
            <a:xfrm>
              <a:off x="4211960" y="1052736"/>
              <a:ext cx="720080" cy="2880320"/>
              <a:chOff x="2411760" y="2708920"/>
              <a:chExt cx="720080" cy="2880320"/>
            </a:xfrm>
          </p:grpSpPr>
          <p:sp>
            <p:nvSpPr>
              <p:cNvPr id="25" name="Прямоугольник 24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" name="Прямоугольник 25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Прямоугольник 26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2411760" y="486916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7" name="Группа 39"/>
            <p:cNvGrpSpPr/>
            <p:nvPr/>
          </p:nvGrpSpPr>
          <p:grpSpPr>
            <a:xfrm>
              <a:off x="4932040" y="1052736"/>
              <a:ext cx="720080" cy="2880320"/>
              <a:chOff x="2411760" y="2708920"/>
              <a:chExt cx="720080" cy="2880320"/>
            </a:xfrm>
          </p:grpSpPr>
          <p:sp>
            <p:nvSpPr>
              <p:cNvPr id="20" name="Прямоугольник 19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Прямоугольник 20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2" name="Прямоугольник 21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" name="Прямоугольник 22"/>
              <p:cNvSpPr/>
              <p:nvPr/>
            </p:nvSpPr>
            <p:spPr>
              <a:xfrm>
                <a:off x="2411760" y="486916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46" name="TextBox 45"/>
          <p:cNvSpPr txBox="1"/>
          <p:nvPr/>
        </p:nvSpPr>
        <p:spPr>
          <a:xfrm>
            <a:off x="4355976" y="776898"/>
            <a:ext cx="4734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smtClean="0"/>
              <a:t>а</a:t>
            </a:r>
            <a:endParaRPr lang="ru-RU" sz="5400" b="1"/>
          </a:p>
        </p:txBody>
      </p:sp>
      <p:sp>
        <p:nvSpPr>
          <p:cNvPr id="47" name="TextBox 46"/>
          <p:cNvSpPr txBox="1"/>
          <p:nvPr/>
        </p:nvSpPr>
        <p:spPr>
          <a:xfrm>
            <a:off x="6303341" y="2505090"/>
            <a:ext cx="5009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smtClean="0"/>
              <a:t>b</a:t>
            </a:r>
            <a:endParaRPr lang="ru-RU" sz="5400" b="1"/>
          </a:p>
        </p:txBody>
      </p:sp>
      <p:sp>
        <p:nvSpPr>
          <p:cNvPr id="48" name="TextBox 47"/>
          <p:cNvSpPr txBox="1"/>
          <p:nvPr/>
        </p:nvSpPr>
        <p:spPr>
          <a:xfrm>
            <a:off x="3015573" y="4809346"/>
            <a:ext cx="31406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smtClean="0"/>
              <a:t>S</a:t>
            </a:r>
            <a:r>
              <a:rPr lang="ru-RU" sz="2000" b="1" smtClean="0"/>
              <a:t>пр</a:t>
            </a:r>
            <a:r>
              <a:rPr lang="en-US" sz="4000" b="1" smtClean="0"/>
              <a:t>=7∙5=35</a:t>
            </a:r>
            <a:r>
              <a:rPr lang="ru-RU" sz="4000" b="1" smtClean="0"/>
              <a:t>см²</a:t>
            </a:r>
            <a:endParaRPr lang="ru-RU" sz="4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Группа 32"/>
          <p:cNvGrpSpPr>
            <a:grpSpLocks noChangeAspect="1"/>
          </p:cNvGrpSpPr>
          <p:nvPr/>
        </p:nvGrpSpPr>
        <p:grpSpPr>
          <a:xfrm>
            <a:off x="2189819" y="4293096"/>
            <a:ext cx="1806117" cy="1800000"/>
            <a:chOff x="2771800" y="1496978"/>
            <a:chExt cx="3600400" cy="3588206"/>
          </a:xfrm>
        </p:grpSpPr>
        <p:grpSp>
          <p:nvGrpSpPr>
            <p:cNvPr id="2" name="Группа 1"/>
            <p:cNvGrpSpPr/>
            <p:nvPr/>
          </p:nvGrpSpPr>
          <p:grpSpPr>
            <a:xfrm>
              <a:off x="2771800" y="1496978"/>
              <a:ext cx="3600400" cy="2880320"/>
              <a:chOff x="2051720" y="1052736"/>
              <a:chExt cx="3600400" cy="2880320"/>
            </a:xfrm>
          </p:grpSpPr>
          <p:grpSp>
            <p:nvGrpSpPr>
              <p:cNvPr id="3" name="Группа 20"/>
              <p:cNvGrpSpPr/>
              <p:nvPr/>
            </p:nvGrpSpPr>
            <p:grpSpPr>
              <a:xfrm>
                <a:off x="2051720" y="1052736"/>
                <a:ext cx="720080" cy="2880320"/>
                <a:chOff x="2411760" y="2708920"/>
                <a:chExt cx="720080" cy="2880320"/>
              </a:xfrm>
            </p:grpSpPr>
            <p:sp>
              <p:nvSpPr>
                <p:cNvPr id="24" name="Прямоугольник 23"/>
                <p:cNvSpPr/>
                <p:nvPr/>
              </p:nvSpPr>
              <p:spPr>
                <a:xfrm>
                  <a:off x="2411760" y="270892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5" name="Прямоугольник 24"/>
                <p:cNvSpPr/>
                <p:nvPr/>
              </p:nvSpPr>
              <p:spPr>
                <a:xfrm>
                  <a:off x="2411760" y="342900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6" name="Прямоугольник 25"/>
                <p:cNvSpPr/>
                <p:nvPr/>
              </p:nvSpPr>
              <p:spPr>
                <a:xfrm>
                  <a:off x="2411760" y="414908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7" name="Прямоугольник 26"/>
                <p:cNvSpPr/>
                <p:nvPr/>
              </p:nvSpPr>
              <p:spPr>
                <a:xfrm>
                  <a:off x="2411760" y="486916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4" name="Группа 21"/>
              <p:cNvGrpSpPr/>
              <p:nvPr/>
            </p:nvGrpSpPr>
            <p:grpSpPr>
              <a:xfrm>
                <a:off x="2771800" y="1052736"/>
                <a:ext cx="720080" cy="2880320"/>
                <a:chOff x="2411760" y="2708920"/>
                <a:chExt cx="720080" cy="2880320"/>
              </a:xfrm>
            </p:grpSpPr>
            <p:sp>
              <p:nvSpPr>
                <p:cNvPr id="20" name="Прямоугольник 19"/>
                <p:cNvSpPr/>
                <p:nvPr/>
              </p:nvSpPr>
              <p:spPr>
                <a:xfrm>
                  <a:off x="2411760" y="270892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1" name="Прямоугольник 20"/>
                <p:cNvSpPr/>
                <p:nvPr/>
              </p:nvSpPr>
              <p:spPr>
                <a:xfrm>
                  <a:off x="2411760" y="342900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2" name="Прямоугольник 21"/>
                <p:cNvSpPr/>
                <p:nvPr/>
              </p:nvSpPr>
              <p:spPr>
                <a:xfrm>
                  <a:off x="2411760" y="414908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3" name="Прямоугольник 22"/>
                <p:cNvSpPr/>
                <p:nvPr/>
              </p:nvSpPr>
              <p:spPr>
                <a:xfrm>
                  <a:off x="2411760" y="486916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5" name="Группа 27"/>
              <p:cNvGrpSpPr/>
              <p:nvPr/>
            </p:nvGrpSpPr>
            <p:grpSpPr>
              <a:xfrm>
                <a:off x="3491880" y="1052736"/>
                <a:ext cx="720080" cy="2880320"/>
                <a:chOff x="2411760" y="2708920"/>
                <a:chExt cx="720080" cy="2880320"/>
              </a:xfrm>
            </p:grpSpPr>
            <p:sp>
              <p:nvSpPr>
                <p:cNvPr id="16" name="Прямоугольник 15"/>
                <p:cNvSpPr/>
                <p:nvPr/>
              </p:nvSpPr>
              <p:spPr>
                <a:xfrm>
                  <a:off x="2411760" y="270892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7" name="Прямоугольник 16"/>
                <p:cNvSpPr/>
                <p:nvPr/>
              </p:nvSpPr>
              <p:spPr>
                <a:xfrm>
                  <a:off x="2411760" y="342900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8" name="Прямоугольник 17"/>
                <p:cNvSpPr/>
                <p:nvPr/>
              </p:nvSpPr>
              <p:spPr>
                <a:xfrm>
                  <a:off x="2411760" y="414908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9" name="Прямоугольник 18"/>
                <p:cNvSpPr/>
                <p:nvPr/>
              </p:nvSpPr>
              <p:spPr>
                <a:xfrm>
                  <a:off x="2411760" y="486916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6" name="Группа 33"/>
              <p:cNvGrpSpPr/>
              <p:nvPr/>
            </p:nvGrpSpPr>
            <p:grpSpPr>
              <a:xfrm>
                <a:off x="4211960" y="1052736"/>
                <a:ext cx="720080" cy="2880320"/>
                <a:chOff x="2411760" y="2708920"/>
                <a:chExt cx="720080" cy="2880320"/>
              </a:xfrm>
            </p:grpSpPr>
            <p:sp>
              <p:nvSpPr>
                <p:cNvPr id="12" name="Прямоугольник 11"/>
                <p:cNvSpPr/>
                <p:nvPr/>
              </p:nvSpPr>
              <p:spPr>
                <a:xfrm>
                  <a:off x="2411760" y="270892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3" name="Прямоугольник 12"/>
                <p:cNvSpPr/>
                <p:nvPr/>
              </p:nvSpPr>
              <p:spPr>
                <a:xfrm>
                  <a:off x="2411760" y="342900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4" name="Прямоугольник 13"/>
                <p:cNvSpPr/>
                <p:nvPr/>
              </p:nvSpPr>
              <p:spPr>
                <a:xfrm>
                  <a:off x="2411760" y="414908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5" name="Прямоугольник 14"/>
                <p:cNvSpPr/>
                <p:nvPr/>
              </p:nvSpPr>
              <p:spPr>
                <a:xfrm>
                  <a:off x="2411760" y="486916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7" name="Группа 39"/>
              <p:cNvGrpSpPr/>
              <p:nvPr/>
            </p:nvGrpSpPr>
            <p:grpSpPr>
              <a:xfrm>
                <a:off x="4932040" y="1052736"/>
                <a:ext cx="720080" cy="2880320"/>
                <a:chOff x="2411760" y="2708920"/>
                <a:chExt cx="720080" cy="2880320"/>
              </a:xfrm>
            </p:grpSpPr>
            <p:sp>
              <p:nvSpPr>
                <p:cNvPr id="8" name="Прямоугольник 7"/>
                <p:cNvSpPr/>
                <p:nvPr/>
              </p:nvSpPr>
              <p:spPr>
                <a:xfrm>
                  <a:off x="2411760" y="270892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9" name="Прямоугольник 8"/>
                <p:cNvSpPr/>
                <p:nvPr/>
              </p:nvSpPr>
              <p:spPr>
                <a:xfrm>
                  <a:off x="2411760" y="342900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0" name="Прямоугольник 9"/>
                <p:cNvSpPr/>
                <p:nvPr/>
              </p:nvSpPr>
              <p:spPr>
                <a:xfrm>
                  <a:off x="2411760" y="414908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1" name="Прямоугольник 10"/>
                <p:cNvSpPr/>
                <p:nvPr/>
              </p:nvSpPr>
              <p:spPr>
                <a:xfrm>
                  <a:off x="2411760" y="486916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sp>
          <p:nvSpPr>
            <p:cNvPr id="28" name="Прямоугольник 27"/>
            <p:cNvSpPr/>
            <p:nvPr/>
          </p:nvSpPr>
          <p:spPr>
            <a:xfrm>
              <a:off x="5652120" y="4365104"/>
              <a:ext cx="720080" cy="720080"/>
            </a:xfrm>
            <a:prstGeom prst="rect">
              <a:avLst/>
            </a:prstGeom>
            <a:solidFill>
              <a:srgbClr val="F67B1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4932040" y="4365104"/>
              <a:ext cx="720080" cy="720080"/>
            </a:xfrm>
            <a:prstGeom prst="rect">
              <a:avLst/>
            </a:prstGeom>
            <a:solidFill>
              <a:srgbClr val="F67B1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4211960" y="4365104"/>
              <a:ext cx="720080" cy="720080"/>
            </a:xfrm>
            <a:prstGeom prst="rect">
              <a:avLst/>
            </a:prstGeom>
            <a:solidFill>
              <a:srgbClr val="F67B1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3491880" y="4365104"/>
              <a:ext cx="720080" cy="720080"/>
            </a:xfrm>
            <a:prstGeom prst="rect">
              <a:avLst/>
            </a:prstGeom>
            <a:solidFill>
              <a:srgbClr val="F67B1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2771800" y="4365104"/>
              <a:ext cx="720080" cy="720080"/>
            </a:xfrm>
            <a:prstGeom prst="rect">
              <a:avLst/>
            </a:prstGeom>
            <a:solidFill>
              <a:srgbClr val="F67B1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6" name="Группа 85"/>
          <p:cNvGrpSpPr/>
          <p:nvPr/>
        </p:nvGrpSpPr>
        <p:grpSpPr>
          <a:xfrm>
            <a:off x="2371823" y="836712"/>
            <a:ext cx="1444893" cy="1444894"/>
            <a:chOff x="1763688" y="2132856"/>
            <a:chExt cx="1444893" cy="1444894"/>
          </a:xfrm>
        </p:grpSpPr>
        <p:grpSp>
          <p:nvGrpSpPr>
            <p:cNvPr id="41" name="Группа 20"/>
            <p:cNvGrpSpPr/>
            <p:nvPr/>
          </p:nvGrpSpPr>
          <p:grpSpPr>
            <a:xfrm>
              <a:off x="1763688" y="2132856"/>
              <a:ext cx="361223" cy="1444894"/>
              <a:chOff x="2411760" y="2708920"/>
              <a:chExt cx="720080" cy="2880320"/>
            </a:xfrm>
          </p:grpSpPr>
          <p:sp>
            <p:nvSpPr>
              <p:cNvPr id="62" name="Прямоугольник 61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3" name="Прямоугольник 62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4" name="Прямоугольник 63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5" name="Прямоугольник 64"/>
              <p:cNvSpPr/>
              <p:nvPr/>
            </p:nvSpPr>
            <p:spPr>
              <a:xfrm>
                <a:off x="2411760" y="486916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42" name="Группа 21"/>
            <p:cNvGrpSpPr/>
            <p:nvPr/>
          </p:nvGrpSpPr>
          <p:grpSpPr>
            <a:xfrm>
              <a:off x="2124911" y="2132856"/>
              <a:ext cx="361223" cy="1444894"/>
              <a:chOff x="2411760" y="2708920"/>
              <a:chExt cx="720080" cy="2880320"/>
            </a:xfrm>
          </p:grpSpPr>
          <p:sp>
            <p:nvSpPr>
              <p:cNvPr id="58" name="Прямоугольник 57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9" name="Прямоугольник 58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0" name="Прямоугольник 59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1" name="Прямоугольник 60"/>
              <p:cNvSpPr/>
              <p:nvPr/>
            </p:nvSpPr>
            <p:spPr>
              <a:xfrm>
                <a:off x="2411760" y="486916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43" name="Группа 27"/>
            <p:cNvGrpSpPr/>
            <p:nvPr/>
          </p:nvGrpSpPr>
          <p:grpSpPr>
            <a:xfrm>
              <a:off x="2486135" y="2132856"/>
              <a:ext cx="361223" cy="1444894"/>
              <a:chOff x="2411760" y="2708920"/>
              <a:chExt cx="720080" cy="2880320"/>
            </a:xfrm>
          </p:grpSpPr>
          <p:sp>
            <p:nvSpPr>
              <p:cNvPr id="54" name="Прямоугольник 53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5" name="Прямоугольник 54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6" name="Прямоугольник 55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7" name="Прямоугольник 56"/>
              <p:cNvSpPr/>
              <p:nvPr/>
            </p:nvSpPr>
            <p:spPr>
              <a:xfrm>
                <a:off x="2411760" y="486916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44" name="Группа 33"/>
            <p:cNvGrpSpPr/>
            <p:nvPr/>
          </p:nvGrpSpPr>
          <p:grpSpPr>
            <a:xfrm>
              <a:off x="2847358" y="2132856"/>
              <a:ext cx="361223" cy="1444894"/>
              <a:chOff x="2411760" y="2708920"/>
              <a:chExt cx="720080" cy="2880320"/>
            </a:xfrm>
          </p:grpSpPr>
          <p:sp>
            <p:nvSpPr>
              <p:cNvPr id="50" name="Прямоугольник 11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1" name="Прямоугольник 12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2" name="Прямоугольник 51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3" name="Прямоугольник 52"/>
              <p:cNvSpPr/>
              <p:nvPr/>
            </p:nvSpPr>
            <p:spPr>
              <a:xfrm>
                <a:off x="2411760" y="486916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87" name="Группа 86"/>
          <p:cNvGrpSpPr/>
          <p:nvPr/>
        </p:nvGrpSpPr>
        <p:grpSpPr>
          <a:xfrm>
            <a:off x="2587847" y="2777377"/>
            <a:ext cx="1092054" cy="1083671"/>
            <a:chOff x="1907704" y="332657"/>
            <a:chExt cx="1092054" cy="1083671"/>
          </a:xfrm>
        </p:grpSpPr>
        <p:grpSp>
          <p:nvGrpSpPr>
            <p:cNvPr id="66" name="Группа 20"/>
            <p:cNvGrpSpPr/>
            <p:nvPr/>
          </p:nvGrpSpPr>
          <p:grpSpPr>
            <a:xfrm>
              <a:off x="1907704" y="332657"/>
              <a:ext cx="361223" cy="1083671"/>
              <a:chOff x="2411760" y="2708920"/>
              <a:chExt cx="720080" cy="2160240"/>
            </a:xfrm>
          </p:grpSpPr>
          <p:sp>
            <p:nvSpPr>
              <p:cNvPr id="67" name="Прямоугольник 66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8" name="Прямоугольник 67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9" name="Прямоугольник 68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71" name="Группа 21"/>
            <p:cNvGrpSpPr/>
            <p:nvPr/>
          </p:nvGrpSpPr>
          <p:grpSpPr>
            <a:xfrm>
              <a:off x="2277311" y="332657"/>
              <a:ext cx="361223" cy="1083671"/>
              <a:chOff x="2411760" y="2708920"/>
              <a:chExt cx="720080" cy="2160240"/>
            </a:xfrm>
          </p:grpSpPr>
          <p:sp>
            <p:nvSpPr>
              <p:cNvPr id="72" name="Прямоугольник 71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3" name="Прямоугольник 72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4" name="Прямоугольник 73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76" name="Группа 27"/>
            <p:cNvGrpSpPr/>
            <p:nvPr/>
          </p:nvGrpSpPr>
          <p:grpSpPr>
            <a:xfrm>
              <a:off x="2638535" y="332657"/>
              <a:ext cx="361223" cy="1083671"/>
              <a:chOff x="2411760" y="2708920"/>
              <a:chExt cx="720080" cy="2160240"/>
            </a:xfrm>
          </p:grpSpPr>
          <p:sp>
            <p:nvSpPr>
              <p:cNvPr id="77" name="Прямоугольник 76"/>
              <p:cNvSpPr/>
              <p:nvPr/>
            </p:nvSpPr>
            <p:spPr>
              <a:xfrm>
                <a:off x="2411760" y="270892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8" name="Прямоугольник 77"/>
              <p:cNvSpPr/>
              <p:nvPr/>
            </p:nvSpPr>
            <p:spPr>
              <a:xfrm>
                <a:off x="2411760" y="342900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9" name="Прямоугольник 78"/>
              <p:cNvSpPr/>
              <p:nvPr/>
            </p:nvSpPr>
            <p:spPr>
              <a:xfrm>
                <a:off x="2411760" y="4149080"/>
                <a:ext cx="720080" cy="720080"/>
              </a:xfrm>
              <a:prstGeom prst="rect">
                <a:avLst/>
              </a:prstGeom>
              <a:solidFill>
                <a:srgbClr val="F67B1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88" name="TextBox 87"/>
          <p:cNvSpPr txBox="1"/>
          <p:nvPr/>
        </p:nvSpPr>
        <p:spPr>
          <a:xfrm>
            <a:off x="1971846" y="3039343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3см</a:t>
            </a:r>
            <a:endParaRPr lang="ru-RU" sz="2400" b="1"/>
          </a:p>
        </p:txBody>
      </p:sp>
      <p:sp>
        <p:nvSpPr>
          <p:cNvPr id="89" name="TextBox 88"/>
          <p:cNvSpPr txBox="1"/>
          <p:nvPr/>
        </p:nvSpPr>
        <p:spPr>
          <a:xfrm>
            <a:off x="2803871" y="2420888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3см</a:t>
            </a:r>
            <a:endParaRPr lang="ru-RU" sz="2400" b="1"/>
          </a:p>
        </p:txBody>
      </p:sp>
      <p:sp>
        <p:nvSpPr>
          <p:cNvPr id="90" name="TextBox 89"/>
          <p:cNvSpPr txBox="1"/>
          <p:nvPr/>
        </p:nvSpPr>
        <p:spPr>
          <a:xfrm>
            <a:off x="1755822" y="1311151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4</a:t>
            </a:r>
            <a:r>
              <a:rPr lang="ru-RU" sz="2400" b="1" smtClean="0"/>
              <a:t>см</a:t>
            </a:r>
            <a:endParaRPr lang="ru-RU" sz="2400" b="1"/>
          </a:p>
        </p:txBody>
      </p:sp>
      <p:sp>
        <p:nvSpPr>
          <p:cNvPr id="92" name="TextBox 91"/>
          <p:cNvSpPr txBox="1"/>
          <p:nvPr/>
        </p:nvSpPr>
        <p:spPr>
          <a:xfrm>
            <a:off x="2763934" y="476672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4</a:t>
            </a:r>
            <a:r>
              <a:rPr lang="ru-RU" sz="2400" b="1" smtClean="0"/>
              <a:t>см</a:t>
            </a:r>
            <a:endParaRPr lang="ru-RU" sz="2400" b="1"/>
          </a:p>
        </p:txBody>
      </p:sp>
      <p:sp>
        <p:nvSpPr>
          <p:cNvPr id="93" name="TextBox 92"/>
          <p:cNvSpPr txBox="1"/>
          <p:nvPr/>
        </p:nvSpPr>
        <p:spPr>
          <a:xfrm>
            <a:off x="2731863" y="3933056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5см</a:t>
            </a:r>
            <a:endParaRPr lang="ru-RU" sz="2400" b="1"/>
          </a:p>
        </p:txBody>
      </p:sp>
      <p:sp>
        <p:nvSpPr>
          <p:cNvPr id="94" name="TextBox 93"/>
          <p:cNvSpPr txBox="1"/>
          <p:nvPr/>
        </p:nvSpPr>
        <p:spPr>
          <a:xfrm>
            <a:off x="1579735" y="4941168"/>
            <a:ext cx="688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/>
              <a:t>5см</a:t>
            </a:r>
            <a:endParaRPr lang="ru-RU" sz="2400" b="1"/>
          </a:p>
        </p:txBody>
      </p:sp>
      <p:sp>
        <p:nvSpPr>
          <p:cNvPr id="95" name="TextBox 94"/>
          <p:cNvSpPr txBox="1"/>
          <p:nvPr/>
        </p:nvSpPr>
        <p:spPr>
          <a:xfrm>
            <a:off x="4355976" y="1268760"/>
            <a:ext cx="28216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S</a:t>
            </a:r>
            <a:r>
              <a:rPr lang="ru-RU" b="1" smtClean="0"/>
              <a:t>кв</a:t>
            </a:r>
            <a:r>
              <a:rPr lang="en-US" sz="3200" b="1" smtClean="0"/>
              <a:t>=</a:t>
            </a:r>
            <a:r>
              <a:rPr lang="ru-RU" sz="3200" b="1" smtClean="0"/>
              <a:t>4</a:t>
            </a:r>
            <a:r>
              <a:rPr lang="en-US" sz="3200" b="1" smtClean="0"/>
              <a:t>∙</a:t>
            </a:r>
            <a:r>
              <a:rPr lang="ru-RU" sz="3200" b="1" smtClean="0"/>
              <a:t>4</a:t>
            </a:r>
            <a:r>
              <a:rPr lang="en-US" sz="3200" b="1" smtClean="0"/>
              <a:t>=</a:t>
            </a:r>
            <a:r>
              <a:rPr lang="ru-RU" sz="3200" b="1" smtClean="0"/>
              <a:t>16(см²)</a:t>
            </a:r>
            <a:endParaRPr lang="ru-RU" sz="3200" b="1"/>
          </a:p>
        </p:txBody>
      </p:sp>
      <p:sp>
        <p:nvSpPr>
          <p:cNvPr id="96" name="TextBox 95"/>
          <p:cNvSpPr txBox="1"/>
          <p:nvPr/>
        </p:nvSpPr>
        <p:spPr>
          <a:xfrm>
            <a:off x="4355976" y="3276273"/>
            <a:ext cx="26132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S</a:t>
            </a:r>
            <a:r>
              <a:rPr lang="ru-RU" b="1" smtClean="0"/>
              <a:t>кв</a:t>
            </a:r>
            <a:r>
              <a:rPr lang="en-US" sz="3200" b="1" smtClean="0"/>
              <a:t>=</a:t>
            </a:r>
            <a:r>
              <a:rPr lang="ru-RU" sz="3200" b="1" smtClean="0"/>
              <a:t>3</a:t>
            </a:r>
            <a:r>
              <a:rPr lang="en-US" sz="3200" b="1" smtClean="0"/>
              <a:t>∙</a:t>
            </a:r>
            <a:r>
              <a:rPr lang="ru-RU" sz="3200" b="1" smtClean="0"/>
              <a:t>3</a:t>
            </a:r>
            <a:r>
              <a:rPr lang="en-US" sz="3200" b="1" smtClean="0"/>
              <a:t>=</a:t>
            </a:r>
            <a:r>
              <a:rPr lang="ru-RU" sz="3200" b="1" smtClean="0"/>
              <a:t>9</a:t>
            </a:r>
            <a:r>
              <a:rPr lang="ru-RU" sz="3200" b="1" smtClean="0"/>
              <a:t>(см²)</a:t>
            </a:r>
            <a:endParaRPr lang="ru-RU" sz="3200" b="1"/>
          </a:p>
        </p:txBody>
      </p:sp>
      <p:sp>
        <p:nvSpPr>
          <p:cNvPr id="97" name="TextBox 96"/>
          <p:cNvSpPr txBox="1"/>
          <p:nvPr/>
        </p:nvSpPr>
        <p:spPr>
          <a:xfrm>
            <a:off x="4355976" y="5301208"/>
            <a:ext cx="28216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/>
              <a:t>S</a:t>
            </a:r>
            <a:r>
              <a:rPr lang="ru-RU" b="1" smtClean="0"/>
              <a:t>кв</a:t>
            </a:r>
            <a:r>
              <a:rPr lang="en-US" sz="3200" b="1" smtClean="0"/>
              <a:t>=</a:t>
            </a:r>
            <a:r>
              <a:rPr lang="ru-RU" sz="3200" b="1" smtClean="0"/>
              <a:t>5</a:t>
            </a:r>
            <a:r>
              <a:rPr lang="en-US" sz="3200" b="1" smtClean="0"/>
              <a:t>∙</a:t>
            </a:r>
            <a:r>
              <a:rPr lang="ru-RU" sz="3200" b="1" smtClean="0"/>
              <a:t>5</a:t>
            </a:r>
            <a:r>
              <a:rPr lang="en-US" sz="3200" b="1" smtClean="0"/>
              <a:t>=</a:t>
            </a:r>
            <a:r>
              <a:rPr lang="ru-RU" sz="3200" b="1" smtClean="0"/>
              <a:t>25(см²)</a:t>
            </a:r>
            <a:endParaRPr lang="ru-RU" sz="32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>
            <a:grpSpLocks noChangeAspect="1"/>
          </p:cNvGrpSpPr>
          <p:nvPr/>
        </p:nvGrpSpPr>
        <p:grpSpPr>
          <a:xfrm>
            <a:off x="2978357" y="1184298"/>
            <a:ext cx="2889787" cy="2880000"/>
            <a:chOff x="2771800" y="1496978"/>
            <a:chExt cx="3600400" cy="3588206"/>
          </a:xfrm>
        </p:grpSpPr>
        <p:grpSp>
          <p:nvGrpSpPr>
            <p:cNvPr id="3" name="Группа 1"/>
            <p:cNvGrpSpPr/>
            <p:nvPr/>
          </p:nvGrpSpPr>
          <p:grpSpPr>
            <a:xfrm>
              <a:off x="2771800" y="1496978"/>
              <a:ext cx="3600400" cy="2880320"/>
              <a:chOff x="2051720" y="1052736"/>
              <a:chExt cx="3600400" cy="2880320"/>
            </a:xfrm>
          </p:grpSpPr>
          <p:grpSp>
            <p:nvGrpSpPr>
              <p:cNvPr id="9" name="Группа 20"/>
              <p:cNvGrpSpPr/>
              <p:nvPr/>
            </p:nvGrpSpPr>
            <p:grpSpPr>
              <a:xfrm>
                <a:off x="2051720" y="1052736"/>
                <a:ext cx="720080" cy="2880320"/>
                <a:chOff x="2411760" y="2708920"/>
                <a:chExt cx="720080" cy="2880320"/>
              </a:xfrm>
            </p:grpSpPr>
            <p:sp>
              <p:nvSpPr>
                <p:cNvPr id="30" name="Прямоугольник 29"/>
                <p:cNvSpPr/>
                <p:nvPr/>
              </p:nvSpPr>
              <p:spPr>
                <a:xfrm>
                  <a:off x="2411760" y="270892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31" name="Прямоугольник 30"/>
                <p:cNvSpPr/>
                <p:nvPr/>
              </p:nvSpPr>
              <p:spPr>
                <a:xfrm>
                  <a:off x="2411760" y="342900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32" name="Прямоугольник 31"/>
                <p:cNvSpPr/>
                <p:nvPr/>
              </p:nvSpPr>
              <p:spPr>
                <a:xfrm>
                  <a:off x="2411760" y="414908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33" name="Прямоугольник 32"/>
                <p:cNvSpPr/>
                <p:nvPr/>
              </p:nvSpPr>
              <p:spPr>
                <a:xfrm>
                  <a:off x="2411760" y="486916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10" name="Группа 21"/>
              <p:cNvGrpSpPr/>
              <p:nvPr/>
            </p:nvGrpSpPr>
            <p:grpSpPr>
              <a:xfrm>
                <a:off x="2771800" y="1052736"/>
                <a:ext cx="720080" cy="2880320"/>
                <a:chOff x="2411760" y="2708920"/>
                <a:chExt cx="720080" cy="2880320"/>
              </a:xfrm>
            </p:grpSpPr>
            <p:sp>
              <p:nvSpPr>
                <p:cNvPr id="26" name="Прямоугольник 25"/>
                <p:cNvSpPr/>
                <p:nvPr/>
              </p:nvSpPr>
              <p:spPr>
                <a:xfrm>
                  <a:off x="2411760" y="270892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7" name="Прямоугольник 26"/>
                <p:cNvSpPr/>
                <p:nvPr/>
              </p:nvSpPr>
              <p:spPr>
                <a:xfrm>
                  <a:off x="2411760" y="342900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8" name="Прямоугольник 27"/>
                <p:cNvSpPr/>
                <p:nvPr/>
              </p:nvSpPr>
              <p:spPr>
                <a:xfrm>
                  <a:off x="2411760" y="414908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9" name="Прямоугольник 28"/>
                <p:cNvSpPr/>
                <p:nvPr/>
              </p:nvSpPr>
              <p:spPr>
                <a:xfrm>
                  <a:off x="2411760" y="486916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11" name="Группа 27"/>
              <p:cNvGrpSpPr/>
              <p:nvPr/>
            </p:nvGrpSpPr>
            <p:grpSpPr>
              <a:xfrm>
                <a:off x="3491880" y="1052736"/>
                <a:ext cx="720080" cy="2880320"/>
                <a:chOff x="2411760" y="2708920"/>
                <a:chExt cx="720080" cy="2880320"/>
              </a:xfrm>
            </p:grpSpPr>
            <p:sp>
              <p:nvSpPr>
                <p:cNvPr id="22" name="Прямоугольник 21"/>
                <p:cNvSpPr/>
                <p:nvPr/>
              </p:nvSpPr>
              <p:spPr>
                <a:xfrm>
                  <a:off x="2411760" y="270892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3" name="Прямоугольник 22"/>
                <p:cNvSpPr/>
                <p:nvPr/>
              </p:nvSpPr>
              <p:spPr>
                <a:xfrm>
                  <a:off x="2411760" y="342900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4" name="Прямоугольник 23"/>
                <p:cNvSpPr/>
                <p:nvPr/>
              </p:nvSpPr>
              <p:spPr>
                <a:xfrm>
                  <a:off x="2411760" y="414908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5" name="Прямоугольник 24"/>
                <p:cNvSpPr/>
                <p:nvPr/>
              </p:nvSpPr>
              <p:spPr>
                <a:xfrm>
                  <a:off x="2411760" y="486916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12" name="Группа 33"/>
              <p:cNvGrpSpPr/>
              <p:nvPr/>
            </p:nvGrpSpPr>
            <p:grpSpPr>
              <a:xfrm>
                <a:off x="4211960" y="1052736"/>
                <a:ext cx="720080" cy="2880320"/>
                <a:chOff x="2411760" y="2708920"/>
                <a:chExt cx="720080" cy="2880320"/>
              </a:xfrm>
            </p:grpSpPr>
            <p:sp>
              <p:nvSpPr>
                <p:cNvPr id="18" name="Прямоугольник 11"/>
                <p:cNvSpPr/>
                <p:nvPr/>
              </p:nvSpPr>
              <p:spPr>
                <a:xfrm>
                  <a:off x="2411760" y="270892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9" name="Прямоугольник 12"/>
                <p:cNvSpPr/>
                <p:nvPr/>
              </p:nvSpPr>
              <p:spPr>
                <a:xfrm>
                  <a:off x="2411760" y="342900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0" name="Прямоугольник 19"/>
                <p:cNvSpPr/>
                <p:nvPr/>
              </p:nvSpPr>
              <p:spPr>
                <a:xfrm>
                  <a:off x="2411760" y="414908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1" name="Прямоугольник 20"/>
                <p:cNvSpPr/>
                <p:nvPr/>
              </p:nvSpPr>
              <p:spPr>
                <a:xfrm>
                  <a:off x="2411760" y="486916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13" name="Группа 39"/>
              <p:cNvGrpSpPr/>
              <p:nvPr/>
            </p:nvGrpSpPr>
            <p:grpSpPr>
              <a:xfrm>
                <a:off x="4932040" y="1052736"/>
                <a:ext cx="720080" cy="2880320"/>
                <a:chOff x="2411760" y="2708920"/>
                <a:chExt cx="720080" cy="2880320"/>
              </a:xfrm>
            </p:grpSpPr>
            <p:sp>
              <p:nvSpPr>
                <p:cNvPr id="14" name="Прямоугольник 13"/>
                <p:cNvSpPr/>
                <p:nvPr/>
              </p:nvSpPr>
              <p:spPr>
                <a:xfrm>
                  <a:off x="2411760" y="270892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5" name="Прямоугольник 8"/>
                <p:cNvSpPr/>
                <p:nvPr/>
              </p:nvSpPr>
              <p:spPr>
                <a:xfrm>
                  <a:off x="2411760" y="342900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6" name="Прямоугольник 9"/>
                <p:cNvSpPr/>
                <p:nvPr/>
              </p:nvSpPr>
              <p:spPr>
                <a:xfrm>
                  <a:off x="2411760" y="414908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7" name="Прямоугольник 10"/>
                <p:cNvSpPr/>
                <p:nvPr/>
              </p:nvSpPr>
              <p:spPr>
                <a:xfrm>
                  <a:off x="2411760" y="4869160"/>
                  <a:ext cx="720080" cy="720080"/>
                </a:xfrm>
                <a:prstGeom prst="rect">
                  <a:avLst/>
                </a:prstGeom>
                <a:solidFill>
                  <a:srgbClr val="F67B16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sp>
          <p:nvSpPr>
            <p:cNvPr id="4" name="Прямоугольник 3"/>
            <p:cNvSpPr/>
            <p:nvPr/>
          </p:nvSpPr>
          <p:spPr>
            <a:xfrm>
              <a:off x="5652120" y="4365104"/>
              <a:ext cx="720080" cy="720080"/>
            </a:xfrm>
            <a:prstGeom prst="rect">
              <a:avLst/>
            </a:prstGeom>
            <a:solidFill>
              <a:srgbClr val="F67B1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4932040" y="4365104"/>
              <a:ext cx="720080" cy="720080"/>
            </a:xfrm>
            <a:prstGeom prst="rect">
              <a:avLst/>
            </a:prstGeom>
            <a:solidFill>
              <a:srgbClr val="F67B1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4211960" y="4365104"/>
              <a:ext cx="720080" cy="720080"/>
            </a:xfrm>
            <a:prstGeom prst="rect">
              <a:avLst/>
            </a:prstGeom>
            <a:solidFill>
              <a:srgbClr val="F67B1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3491880" y="4365104"/>
              <a:ext cx="720080" cy="720080"/>
            </a:xfrm>
            <a:prstGeom prst="rect">
              <a:avLst/>
            </a:prstGeom>
            <a:solidFill>
              <a:srgbClr val="F67B1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2771800" y="4365104"/>
              <a:ext cx="720080" cy="720080"/>
            </a:xfrm>
            <a:prstGeom prst="rect">
              <a:avLst/>
            </a:prstGeom>
            <a:solidFill>
              <a:srgbClr val="F67B1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4242521" y="632882"/>
            <a:ext cx="4734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smtClean="0"/>
              <a:t>а</a:t>
            </a:r>
            <a:endParaRPr lang="ru-RU" sz="4000" b="1"/>
          </a:p>
        </p:txBody>
      </p:sp>
      <p:sp>
        <p:nvSpPr>
          <p:cNvPr id="35" name="TextBox 34"/>
          <p:cNvSpPr txBox="1"/>
          <p:nvPr/>
        </p:nvSpPr>
        <p:spPr>
          <a:xfrm>
            <a:off x="5796136" y="2289066"/>
            <a:ext cx="5009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mtClean="0"/>
              <a:t>b</a:t>
            </a:r>
            <a:endParaRPr lang="ru-RU" sz="4000" b="1"/>
          </a:p>
        </p:txBody>
      </p:sp>
      <p:sp>
        <p:nvSpPr>
          <p:cNvPr id="36" name="TextBox 35"/>
          <p:cNvSpPr txBox="1"/>
          <p:nvPr/>
        </p:nvSpPr>
        <p:spPr>
          <a:xfrm>
            <a:off x="3641174" y="4271611"/>
            <a:ext cx="16786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smtClean="0"/>
              <a:t>S</a:t>
            </a:r>
            <a:r>
              <a:rPr lang="ru-RU" sz="2400" b="1" smtClean="0"/>
              <a:t>пр</a:t>
            </a:r>
            <a:r>
              <a:rPr lang="en-US" sz="4000" b="1" smtClean="0"/>
              <a:t>=</a:t>
            </a:r>
            <a:r>
              <a:rPr lang="en-US" sz="4000" b="1" smtClean="0"/>
              <a:t>a</a:t>
            </a:r>
            <a:r>
              <a:rPr lang="en-US" sz="4000" b="1" smtClean="0"/>
              <a:t>∙</a:t>
            </a:r>
            <a:r>
              <a:rPr lang="en-US" sz="4000" b="1" smtClean="0"/>
              <a:t>b</a:t>
            </a:r>
            <a:endParaRPr lang="ru-RU" sz="4000" b="1"/>
          </a:p>
        </p:txBody>
      </p:sp>
      <p:sp>
        <p:nvSpPr>
          <p:cNvPr id="37" name="TextBox 36"/>
          <p:cNvSpPr txBox="1"/>
          <p:nvPr/>
        </p:nvSpPr>
        <p:spPr>
          <a:xfrm>
            <a:off x="3963505" y="4856386"/>
            <a:ext cx="9685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smtClean="0"/>
              <a:t>a</a:t>
            </a:r>
            <a:r>
              <a:rPr lang="en-US" sz="4000" b="1" smtClean="0"/>
              <a:t>=b</a:t>
            </a:r>
            <a:endParaRPr lang="ru-RU" sz="4000" b="1"/>
          </a:p>
        </p:txBody>
      </p:sp>
      <p:sp>
        <p:nvSpPr>
          <p:cNvPr id="38" name="TextBox 37"/>
          <p:cNvSpPr txBox="1"/>
          <p:nvPr/>
        </p:nvSpPr>
        <p:spPr>
          <a:xfrm>
            <a:off x="3635896" y="5372636"/>
            <a:ext cx="16305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smtClean="0"/>
              <a:t>S</a:t>
            </a:r>
            <a:r>
              <a:rPr lang="ru-RU" sz="2400" b="1" smtClean="0"/>
              <a:t>кв</a:t>
            </a:r>
            <a:r>
              <a:rPr lang="en-US" sz="4000" b="1" smtClean="0"/>
              <a:t>=a∙a</a:t>
            </a:r>
            <a:endParaRPr lang="ru-RU" sz="4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59832" y="620688"/>
            <a:ext cx="30679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smtClean="0">
                <a:solidFill>
                  <a:srgbClr val="F89D52"/>
                </a:solidFill>
              </a:rPr>
              <a:t>ПЕРИМЕТР</a:t>
            </a:r>
            <a:endParaRPr lang="ru-RU" sz="4800" b="1">
              <a:solidFill>
                <a:srgbClr val="F89D5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59832" y="3861048"/>
            <a:ext cx="30748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smtClean="0">
                <a:solidFill>
                  <a:srgbClr val="F89D52"/>
                </a:solidFill>
              </a:rPr>
              <a:t>ПЛОЩАДЬ</a:t>
            </a:r>
            <a:endParaRPr lang="ru-RU" sz="4800" b="1">
              <a:solidFill>
                <a:srgbClr val="F89D5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26704" y="1412776"/>
            <a:ext cx="22974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smtClean="0"/>
              <a:t>Р</a:t>
            </a:r>
            <a:r>
              <a:rPr lang="ru-RU" sz="2800" b="1" smtClean="0"/>
              <a:t>тр</a:t>
            </a:r>
            <a:r>
              <a:rPr lang="ru-RU" sz="4000" b="1" smtClean="0"/>
              <a:t>=</a:t>
            </a:r>
            <a:r>
              <a:rPr lang="en-US" sz="4000" b="1" smtClean="0"/>
              <a:t>a+b+c</a:t>
            </a:r>
            <a:endParaRPr lang="ru-RU" sz="4000" b="1"/>
          </a:p>
        </p:txBody>
      </p:sp>
      <p:sp>
        <p:nvSpPr>
          <p:cNvPr id="5" name="TextBox 4"/>
          <p:cNvSpPr txBox="1"/>
          <p:nvPr/>
        </p:nvSpPr>
        <p:spPr>
          <a:xfrm>
            <a:off x="3275856" y="2073042"/>
            <a:ext cx="25987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smtClean="0"/>
              <a:t>Р</a:t>
            </a:r>
            <a:r>
              <a:rPr lang="ru-RU" sz="2800" b="1" smtClean="0"/>
              <a:t>пр</a:t>
            </a:r>
            <a:r>
              <a:rPr lang="ru-RU" sz="4000" b="1" smtClean="0"/>
              <a:t>=(</a:t>
            </a:r>
            <a:r>
              <a:rPr lang="en-US" sz="4000" b="1" smtClean="0"/>
              <a:t>a+b</a:t>
            </a:r>
            <a:r>
              <a:rPr lang="ru-RU" sz="4000" b="1" smtClean="0"/>
              <a:t>)∙2</a:t>
            </a:r>
            <a:endParaRPr lang="ru-RU" sz="4000" b="1"/>
          </a:p>
        </p:txBody>
      </p:sp>
      <p:sp>
        <p:nvSpPr>
          <p:cNvPr id="7" name="TextBox 6"/>
          <p:cNvSpPr txBox="1"/>
          <p:nvPr/>
        </p:nvSpPr>
        <p:spPr>
          <a:xfrm>
            <a:off x="3717356" y="2721114"/>
            <a:ext cx="17187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smtClean="0"/>
              <a:t>Р</a:t>
            </a:r>
            <a:r>
              <a:rPr lang="ru-RU" sz="2800" b="1" smtClean="0"/>
              <a:t>кв</a:t>
            </a:r>
            <a:r>
              <a:rPr lang="ru-RU" sz="4000" b="1" smtClean="0"/>
              <a:t>=</a:t>
            </a:r>
            <a:r>
              <a:rPr lang="en-US" sz="4000" b="1" smtClean="0"/>
              <a:t>a</a:t>
            </a:r>
            <a:r>
              <a:rPr lang="ru-RU" sz="4000" b="1" smtClean="0"/>
              <a:t>∙4</a:t>
            </a:r>
            <a:endParaRPr lang="ru-RU" sz="4000" b="1"/>
          </a:p>
        </p:txBody>
      </p:sp>
      <p:sp>
        <p:nvSpPr>
          <p:cNvPr id="8" name="TextBox 7"/>
          <p:cNvSpPr txBox="1"/>
          <p:nvPr/>
        </p:nvSpPr>
        <p:spPr>
          <a:xfrm>
            <a:off x="3707904" y="4581128"/>
            <a:ext cx="17331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smtClean="0"/>
              <a:t>S</a:t>
            </a:r>
            <a:r>
              <a:rPr lang="ru-RU" sz="2800" b="1" smtClean="0"/>
              <a:t>пр</a:t>
            </a:r>
            <a:r>
              <a:rPr lang="ru-RU" sz="4000" b="1" smtClean="0"/>
              <a:t>=</a:t>
            </a:r>
            <a:r>
              <a:rPr lang="en-US" sz="4000" b="1" smtClean="0"/>
              <a:t>a</a:t>
            </a:r>
            <a:r>
              <a:rPr lang="ru-RU" sz="4000" b="1" smtClean="0"/>
              <a:t>∙</a:t>
            </a:r>
            <a:r>
              <a:rPr lang="en-US" sz="4000" b="1" smtClean="0"/>
              <a:t>b</a:t>
            </a:r>
            <a:endParaRPr lang="ru-RU" sz="4000" b="1"/>
          </a:p>
        </p:txBody>
      </p:sp>
      <p:sp>
        <p:nvSpPr>
          <p:cNvPr id="9" name="TextBox 8"/>
          <p:cNvSpPr txBox="1"/>
          <p:nvPr/>
        </p:nvSpPr>
        <p:spPr>
          <a:xfrm>
            <a:off x="3707904" y="5241394"/>
            <a:ext cx="16818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smtClean="0"/>
              <a:t>S</a:t>
            </a:r>
            <a:r>
              <a:rPr lang="ru-RU" sz="2800" b="1" smtClean="0"/>
              <a:t>кв</a:t>
            </a:r>
            <a:r>
              <a:rPr lang="ru-RU" sz="4000" b="1" smtClean="0"/>
              <a:t>=</a:t>
            </a:r>
            <a:r>
              <a:rPr lang="en-US" sz="4000" b="1" smtClean="0"/>
              <a:t>a</a:t>
            </a:r>
            <a:r>
              <a:rPr lang="ru-RU" sz="4000" b="1" smtClean="0"/>
              <a:t>∙</a:t>
            </a:r>
            <a:r>
              <a:rPr lang="en-US" sz="4000" b="1" smtClean="0"/>
              <a:t>a</a:t>
            </a:r>
            <a:endParaRPr lang="ru-RU" sz="4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812</TotalTime>
  <Words>348</Words>
  <Application>Microsoft Office PowerPoint</Application>
  <PresentationFormat>Экран (4:3)</PresentationFormat>
  <Paragraphs>160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ПЕРИМЕТР И ПЛОЩАДЬ</vt:lpstr>
      <vt:lpstr>ПЕРИМЕТР</vt:lpstr>
      <vt:lpstr>Слайд 3</vt:lpstr>
      <vt:lpstr>Слайд 4</vt:lpstr>
      <vt:lpstr>Слайд 5</vt:lpstr>
      <vt:lpstr>Слайд 6</vt:lpstr>
      <vt:lpstr>Слайд 7</vt:lpstr>
      <vt:lpstr>Слайд 8</vt:lpstr>
      <vt:lpstr>ПЛОЩАДЬ ГЕОМЕТРИЧЕСКОЙ ФИГУРЫ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Сапа</dc:creator>
  <cp:lastModifiedBy>Сапа</cp:lastModifiedBy>
  <cp:revision>82</cp:revision>
  <dcterms:created xsi:type="dcterms:W3CDTF">2015-10-24T05:37:32Z</dcterms:created>
  <dcterms:modified xsi:type="dcterms:W3CDTF">2015-10-25T19:58:35Z</dcterms:modified>
</cp:coreProperties>
</file>