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18" autoAdjust="0"/>
  </p:normalViewPr>
  <p:slideViewPr>
    <p:cSldViewPr>
      <p:cViewPr>
        <p:scale>
          <a:sx n="70" d="100"/>
          <a:sy n="70" d="100"/>
        </p:scale>
        <p:origin x="-6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A5083-9B53-41D9-A1AE-23AACC319FE1}" type="datetimeFigureOut">
              <a:rPr lang="ru-RU" smtClean="0"/>
              <a:t>20.10.2015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03C198-6C56-4E70-861E-596C2DADA61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30783"/>
            <a:ext cx="7772400" cy="1470025"/>
          </a:xfrm>
        </p:spPr>
        <p:txBody>
          <a:bodyPr>
            <a:noAutofit/>
          </a:bodyPr>
          <a:lstStyle/>
          <a:p>
            <a:r>
              <a:rPr lang="ru-RU" sz="10700" b="1" smtClean="0">
                <a:solidFill>
                  <a:srgbClr val="0070C0"/>
                </a:solidFill>
                <a:latin typeface="AnastasiaScript" pitchFamily="2" charset="0"/>
              </a:rPr>
              <a:t>Путешествие </a:t>
            </a:r>
            <a:r>
              <a:rPr lang="ru-RU" sz="8800" b="1" smtClean="0">
                <a:solidFill>
                  <a:srgbClr val="0070C0"/>
                </a:solidFill>
                <a:latin typeface="AnastasiaScript" pitchFamily="2" charset="0"/>
              </a:rPr>
              <a:t>  </a:t>
            </a:r>
            <a:endParaRPr lang="ru-RU" sz="8800" b="1">
              <a:solidFill>
                <a:srgbClr val="0070C0"/>
              </a:solidFill>
              <a:latin typeface="AnastasiaScript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5013176"/>
            <a:ext cx="6400800" cy="1440160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  <a:spcBef>
                <a:spcPts val="0"/>
              </a:spcBef>
            </a:pPr>
            <a:r>
              <a:rPr lang="ru-RU" sz="44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Бортовой журнал</a:t>
            </a:r>
          </a:p>
          <a:p>
            <a:pPr>
              <a:lnSpc>
                <a:spcPts val="5000"/>
              </a:lnSpc>
              <a:spcBef>
                <a:spcPts val="0"/>
              </a:spcBef>
            </a:pPr>
            <a:r>
              <a:rPr lang="ru-RU" sz="4400" b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дата</a:t>
            </a:r>
            <a:endParaRPr lang="ru-RU" sz="4400" b="1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824" y="5310336"/>
            <a:ext cx="8229600" cy="1143000"/>
          </a:xfrm>
        </p:spPr>
        <p:txBody>
          <a:bodyPr>
            <a:noAutofit/>
          </a:bodyPr>
          <a:lstStyle/>
          <a:p>
            <a:r>
              <a:rPr lang="ru-RU" sz="9600" b="1" smtClean="0">
                <a:solidFill>
                  <a:srgbClr val="0070C0"/>
                </a:solidFill>
                <a:latin typeface="AnastasiaScript" pitchFamily="2" charset="0"/>
                <a:cs typeface="Times New Roman" pitchFamily="18" charset="0"/>
              </a:rPr>
              <a:t>Чистописание</a:t>
            </a:r>
            <a:endParaRPr lang="ru-RU" sz="9600" b="1">
              <a:solidFill>
                <a:srgbClr val="0070C0"/>
              </a:solidFill>
              <a:latin typeface="AnastasiaScript" pitchFamily="2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4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87624" y="908720"/>
          <a:ext cx="6696744" cy="4536504"/>
        </p:xfrm>
        <a:graphic>
          <a:graphicData uri="http://schemas.openxmlformats.org/drawingml/2006/table">
            <a:tbl>
              <a:tblPr/>
              <a:tblGrid>
                <a:gridCol w="6696744"/>
              </a:tblGrid>
              <a:tr h="45365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«Как правильно списывать?»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 Прочитай и повтори, чтобы понять и запомнить.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 Отметь опасные места.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 Прочитай вслух так, как написано.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Повтори, не глядя на запись.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 Пиши по памяти, диктуя себе, как было написано. Отмечай опасные места.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6. Проверь себя.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4000"/>
            <a:lum/>
          </a:blip>
          <a:srcRect/>
          <a:stretch>
            <a:fillRect t="-27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47664" y="1124744"/>
          <a:ext cx="6480720" cy="4320480"/>
        </p:xfrm>
        <a:graphic>
          <a:graphicData uri="http://schemas.openxmlformats.org/drawingml/2006/table">
            <a:tbl>
              <a:tblPr/>
              <a:tblGrid>
                <a:gridCol w="6480720"/>
              </a:tblGrid>
              <a:tr h="43204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</a:t>
                      </a:r>
                      <a:r>
                        <a:rPr lang="ru-RU" sz="28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Как писать без ошибок?»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 Ищем орфограмму.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 Определяем тип орфограммы.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3. Вспоминаем правило.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4. Применяем правило или </a:t>
                      </a:r>
                      <a:r>
                        <a:rPr lang="ru-RU" sz="28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ищем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aseline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</a:t>
                      </a:r>
                      <a:r>
                        <a:rPr lang="ru-RU" sz="28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помощи </a:t>
                      </a: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 словаре.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5. Проверяем написанное.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 t="4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2840" y="341784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smtClean="0">
                <a:solidFill>
                  <a:srgbClr val="0070C0"/>
                </a:solidFill>
                <a:latin typeface="AnastasiaScript" pitchFamily="2" charset="0"/>
              </a:rPr>
              <a:t>Остров  безударных  гласных</a:t>
            </a:r>
            <a:endParaRPr lang="ru-RU" sz="5400" b="1">
              <a:solidFill>
                <a:srgbClr val="0070C0"/>
              </a:solidFill>
              <a:latin typeface="AnastasiaScript" pitchFamily="2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39552" y="1556792"/>
          <a:ext cx="8064897" cy="1512168"/>
        </p:xfrm>
        <a:graphic>
          <a:graphicData uri="http://schemas.openxmlformats.org/drawingml/2006/table">
            <a:tbl>
              <a:tblPr/>
              <a:tblGrid>
                <a:gridCol w="2077293"/>
                <a:gridCol w="556941"/>
                <a:gridCol w="2213108"/>
                <a:gridCol w="556941"/>
                <a:gridCol w="2660614"/>
              </a:tblGrid>
              <a:tr h="15121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тящая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чайка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менистое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дно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товая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акула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рская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пена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лючий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ёрш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Ск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листый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берег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рокий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пролив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З…л…тая рыбка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льшой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кит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лёные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брызги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Уд…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вительный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остров П…</a:t>
                      </a:r>
                      <a:r>
                        <a:rPr lang="ru-RU" sz="200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тнистый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краб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8000"/>
            <a:lum/>
          </a:blip>
          <a:srcRect/>
          <a:stretch>
            <a:fillRect l="-5000" t="-10000" b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187624" y="692696"/>
          <a:ext cx="6840760" cy="4680520"/>
        </p:xfrm>
        <a:graphic>
          <a:graphicData uri="http://schemas.openxmlformats.org/drawingml/2006/table">
            <a:tbl>
              <a:tblPr/>
              <a:tblGrid>
                <a:gridCol w="6840760"/>
              </a:tblGrid>
              <a:tr h="4680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«Как искать проверочные слова для корня?»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1. Объясни значение слова с помощью однокоренного или подбери другое однокоренное слово.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2. Измени проверяемое слово:</a:t>
                      </a:r>
                    </a:p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endParaRPr lang="ru-RU" sz="240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/>
                      </a:r>
                      <a:b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Предмет   </a:t>
                      </a:r>
                      <a:r>
                        <a:rPr lang="ru-RU" sz="2400" baseline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</a:t>
                      </a: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Действие           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Признак </a:t>
                      </a:r>
                      <a:endParaRPr lang="ru-RU" sz="24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              </a:t>
                      </a:r>
                      <a:r>
                        <a:rPr lang="ru-RU" sz="2400" baseline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предмета            предмета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*ед.ч.-мн.ч</a:t>
                      </a: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</a:t>
                      </a:r>
                      <a:r>
                        <a:rPr lang="ru-RU" sz="18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*что </a:t>
                      </a: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(с)делает?  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*каков?</a:t>
                      </a:r>
                    </a:p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*кто? что?      </a:t>
                      </a:r>
                      <a:r>
                        <a:rPr lang="ru-RU" sz="18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800" baseline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*что (с)делал?</a:t>
                      </a:r>
                    </a:p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*много </a:t>
                      </a: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кого?    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*что </a:t>
                      </a: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</a:t>
                      </a: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с)делаю?</a:t>
                      </a:r>
                    </a:p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ru-RU" sz="24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                чего</a:t>
                      </a:r>
                      <a:r>
                        <a:rPr lang="ru-RU" sz="24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Стрелка вправо 5"/>
          <p:cNvSpPr/>
          <p:nvPr/>
        </p:nvSpPr>
        <p:spPr>
          <a:xfrm rot="1768404">
            <a:off x="5915263" y="3006457"/>
            <a:ext cx="641835" cy="6765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 rot="9104100">
            <a:off x="2533531" y="3006457"/>
            <a:ext cx="641835" cy="6765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4355976" y="2996952"/>
            <a:ext cx="360040" cy="7200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2000"/>
            <a:lum/>
          </a:blip>
          <a:srcRect/>
          <a:stretch>
            <a:fillRect l="-5000" t="45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701824"/>
            <a:ext cx="8229600" cy="1143000"/>
          </a:xfrm>
        </p:spPr>
        <p:txBody>
          <a:bodyPr>
            <a:noAutofit/>
          </a:bodyPr>
          <a:lstStyle/>
          <a:p>
            <a:r>
              <a:rPr lang="ru-RU" sz="9600" b="1" smtClean="0">
                <a:solidFill>
                  <a:srgbClr val="0070C0"/>
                </a:solidFill>
                <a:latin typeface="AnastasiaScript" pitchFamily="2" charset="0"/>
                <a:cs typeface="Times New Roman" pitchFamily="18" charset="0"/>
              </a:rPr>
              <a:t>Проверь себя</a:t>
            </a:r>
            <a:endParaRPr lang="ru-RU" sz="9600" b="1">
              <a:solidFill>
                <a:srgbClr val="0070C0"/>
              </a:solidFill>
              <a:latin typeface="AnastasiaScript" pitchFamily="2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11560" y="2204864"/>
          <a:ext cx="7992889" cy="2160240"/>
        </p:xfrm>
        <a:graphic>
          <a:graphicData uri="http://schemas.openxmlformats.org/drawingml/2006/table">
            <a:tbl>
              <a:tblPr/>
              <a:tblGrid>
                <a:gridCol w="2058746"/>
                <a:gridCol w="551968"/>
                <a:gridCol w="2193348"/>
                <a:gridCol w="551968"/>
                <a:gridCol w="2636859"/>
              </a:tblGrid>
              <a:tr h="21602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Летящая чайка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Каменистое дно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Китовая акула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Морская пена</a:t>
                      </a: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Колючий 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ёрш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Скалистый 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берег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Широкий 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пролив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Золотая 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рыбка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Большой 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кит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Солёные 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брызги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Удивительный 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остров </a:t>
                      </a:r>
                      <a:r>
                        <a:rPr lang="ru-RU" sz="200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Пятнистый </a:t>
                      </a:r>
                      <a:r>
                        <a:rPr lang="ru-RU" sz="20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краб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2000"/>
            <a:lum/>
          </a:blip>
          <a:srcRect/>
          <a:stretch>
            <a:fillRect l="20000" t="25000" r="20000"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smtClean="0">
                <a:solidFill>
                  <a:srgbClr val="0070C0"/>
                </a:solidFill>
                <a:latin typeface="AnastasiaScript" pitchFamily="2" charset="0"/>
              </a:rPr>
              <a:t>Остров  парных  согласных</a:t>
            </a:r>
            <a:endParaRPr lang="ru-RU" sz="5400">
              <a:solidFill>
                <a:srgbClr val="0070C0"/>
              </a:solidFill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827584" y="1340768"/>
            <a:ext cx="74888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0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Б-П, В-Ф, Г-К, Д-Т, Ж-Ш, З-С</a:t>
            </a:r>
            <a:endParaRPr kumimoji="0" lang="ru-RU" sz="4000" b="0" i="0" u="none" strike="noStrike" cap="none" normalizeH="0" baseline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83568" y="5301208"/>
            <a:ext cx="78488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smtClean="0">
                <a:solidFill>
                  <a:schemeClr val="bg2">
                    <a:lumMod val="1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пля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пару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бере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ры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ка, кра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ули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ка,       остро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ки, гре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цы, ло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ка, бли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ко, сколь</a:t>
            </a:r>
            <a:r>
              <a:rPr kumimoji="0" lang="ru-RU" sz="24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</a:t>
            </a:r>
            <a:r>
              <a:rPr kumimoji="0" lang="ru-RU" sz="24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ко.</a:t>
            </a:r>
            <a:endParaRPr kumimoji="0" lang="ru-RU" sz="2400" b="0" u="none" strike="noStrike" cap="none" normalizeH="0" baseline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3000"/>
            <a:lum/>
          </a:blip>
          <a:srcRect/>
          <a:stretch>
            <a:fillRect l="-20000" t="-20000" r="40000" b="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6" y="562670"/>
            <a:ext cx="5554960" cy="1066130"/>
          </a:xfrm>
        </p:spPr>
        <p:txBody>
          <a:bodyPr>
            <a:noAutofit/>
          </a:bodyPr>
          <a:lstStyle/>
          <a:p>
            <a:pPr>
              <a:lnSpc>
                <a:spcPts val="3000"/>
              </a:lnSpc>
            </a:pPr>
            <a:r>
              <a:rPr lang="ru-RU" sz="4800" b="1" smtClean="0">
                <a:solidFill>
                  <a:srgbClr val="0070C0"/>
                </a:solidFill>
                <a:latin typeface="AnastasiaScript" pitchFamily="2" charset="0"/>
              </a:rPr>
              <a:t>Остров  непроизносимых  </a:t>
            </a:r>
            <a:br>
              <a:rPr lang="ru-RU" sz="4800" b="1" smtClean="0">
                <a:solidFill>
                  <a:srgbClr val="0070C0"/>
                </a:solidFill>
                <a:latin typeface="AnastasiaScript" pitchFamily="2" charset="0"/>
              </a:rPr>
            </a:br>
            <a:r>
              <a:rPr lang="ru-RU" sz="4800" b="1" smtClean="0">
                <a:solidFill>
                  <a:srgbClr val="0070C0"/>
                </a:solidFill>
                <a:latin typeface="AnastasiaScript" pitchFamily="2" charset="0"/>
              </a:rPr>
              <a:t>согласных</a:t>
            </a:r>
            <a:endParaRPr lang="ru-RU" sz="4800" b="1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83968" y="1916832"/>
            <a:ext cx="3600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>
                <a:latin typeface="Times New Roman" pitchFamily="18" charset="0"/>
                <a:cs typeface="Times New Roman" pitchFamily="18" charset="0"/>
              </a:rPr>
              <a:t>В, Д, Л, Т</a:t>
            </a: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95536" y="2699042"/>
            <a:ext cx="842493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Парустник шёл на всех парусах. Солнце сияло, и ничто не предвещало бурю. Однако капитан заметил тёмное пятно на горизонте. Это – </a:t>
            </a:r>
            <a:r>
              <a:rPr kumimoji="0" lang="ru-RU" sz="2800" b="0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предвесник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ненастья. </a:t>
            </a:r>
            <a:r>
              <a:rPr kumimoji="0" lang="ru-RU" sz="2800" b="0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Опастно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встречать бурю со всеми парусами. Порывы ветра сломают мачты как </a:t>
            </a:r>
            <a:r>
              <a:rPr kumimoji="0" lang="ru-RU" sz="2800" b="0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тросник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Капитан это знал и приказал убрать паруса. </a:t>
            </a:r>
            <a:r>
              <a:rPr kumimoji="0" lang="ru-RU" sz="2800" b="0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Яросный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порыв ветра ударил по </a:t>
            </a:r>
            <a:r>
              <a:rPr kumimoji="0" lang="ru-RU" sz="2800" b="0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парустнику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Началась буря. Но </a:t>
            </a:r>
            <a:r>
              <a:rPr kumimoji="0" lang="ru-RU" sz="2800" b="0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ненасная</a:t>
            </a:r>
            <a:r>
              <a:rPr kumimoji="0" lang="ru-RU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погода не могла серьёзно повредить корабль. Матросы успели подготовиться к шторму.</a:t>
            </a:r>
            <a:endParaRPr kumimoji="0" lang="ru-RU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6000"/>
            <a:lum/>
          </a:blip>
          <a:srcRect/>
          <a:stretch>
            <a:fillRect l="10000" t="3000" r="8000" b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717032"/>
            <a:ext cx="8229600" cy="922114"/>
          </a:xfrm>
        </p:spPr>
        <p:txBody>
          <a:bodyPr>
            <a:noAutofit/>
          </a:bodyPr>
          <a:lstStyle/>
          <a:p>
            <a:r>
              <a:rPr lang="ru-RU" sz="6600" b="1" smtClean="0">
                <a:solidFill>
                  <a:srgbClr val="0070C0"/>
                </a:solidFill>
                <a:latin typeface="AnastasiaScript" pitchFamily="2" charset="0"/>
                <a:cs typeface="Times New Roman" pitchFamily="18" charset="0"/>
              </a:rPr>
              <a:t>Проверь себя</a:t>
            </a:r>
            <a:endParaRPr lang="ru-RU" sz="6600">
              <a:solidFill>
                <a:srgbClr val="0070C0"/>
              </a:solidFill>
              <a:latin typeface="AnastasiaScript" pitchFamily="2" charset="0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683568" y="5085184"/>
            <a:ext cx="777686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Пару</a:t>
            </a:r>
            <a:r>
              <a:rPr kumimoji="0" lang="ru-RU" sz="36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сн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ик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предве</a:t>
            </a:r>
            <a:r>
              <a:rPr kumimoji="0" lang="ru-RU" sz="36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стн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ик,</a:t>
            </a:r>
            <a:r>
              <a:rPr kumimoji="0" lang="ru-RU" sz="3600" b="1" u="none" strike="noStrike" cap="none" normalizeH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опа</a:t>
            </a:r>
            <a:r>
              <a:rPr kumimoji="0" lang="ru-RU" sz="36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сн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тро</a:t>
            </a:r>
            <a:r>
              <a:rPr kumimoji="0" lang="ru-RU" sz="36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стн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ик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яро</a:t>
            </a:r>
            <a:r>
              <a:rPr kumimoji="0" lang="ru-RU" sz="36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стн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ый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нена</a:t>
            </a:r>
            <a:r>
              <a:rPr kumimoji="0" lang="ru-RU" sz="3600" b="1" u="sng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стн</a:t>
            </a:r>
            <a:r>
              <a:rPr kumimoji="0" lang="ru-RU" sz="3600" b="1" u="none" strike="noStrike" cap="none" normalizeH="0" baseline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ая.</a:t>
            </a:r>
            <a:endParaRPr kumimoji="0" lang="ru-RU" sz="3200" b="0" u="none" strike="noStrike" cap="none" normalizeH="0" baseline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5232" y="764704"/>
            <a:ext cx="7571184" cy="2304256"/>
          </a:xfrm>
        </p:spPr>
        <p:txBody>
          <a:bodyPr anchor="t">
            <a:normAutofit/>
          </a:bodyPr>
          <a:lstStyle/>
          <a:p>
            <a:pPr algn="just"/>
            <a:r>
              <a:rPr lang="ru-RU" sz="3600" b="1">
                <a:latin typeface="Arial" pitchFamily="34" charset="0"/>
                <a:cs typeface="Arial" pitchFamily="34" charset="0"/>
              </a:rPr>
              <a:t>С зубастой длинной рыбкой</a:t>
            </a:r>
            <a:r>
              <a:rPr lang="ru-RU" sz="3600" b="1">
                <a:latin typeface="Arial" pitchFamily="34" charset="0"/>
                <a:cs typeface="Arial" pitchFamily="34" charset="0"/>
              </a:rPr>
              <a:t/>
            </a:r>
            <a:br>
              <a:rPr lang="ru-RU" sz="3600" b="1">
                <a:latin typeface="Arial" pitchFamily="34" charset="0"/>
                <a:cs typeface="Arial" pitchFamily="34" charset="0"/>
              </a:rPr>
            </a:br>
            <a:r>
              <a:rPr lang="ru-RU" sz="3600" b="1" smtClean="0">
                <a:latin typeface="Arial" pitchFamily="34" charset="0"/>
                <a:cs typeface="Arial" pitchFamily="34" charset="0"/>
              </a:rPr>
              <a:t>знакомство </a:t>
            </a:r>
            <a:r>
              <a:rPr lang="ru-RU" sz="3600" b="1">
                <a:latin typeface="Arial" pitchFamily="34" charset="0"/>
                <a:cs typeface="Arial" pitchFamily="34" charset="0"/>
              </a:rPr>
              <a:t>было бы ошибкой. 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9000"/>
            <a:lum/>
          </a:blip>
          <a:srcRect/>
          <a:stretch>
            <a:fillRect l="10000" t="59000" r="10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8000"/>
            <a:lum/>
          </a:blip>
          <a:srcRect/>
          <a:stretch>
            <a:fillRect l="5000" t="23000" r="5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41784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smtClean="0">
                <a:solidFill>
                  <a:srgbClr val="0070C0"/>
                </a:solidFill>
                <a:latin typeface="AnastasiaScript" pitchFamily="2" charset="0"/>
              </a:rPr>
              <a:t>Остров  безграмотных</a:t>
            </a:r>
            <a:endParaRPr lang="ru-RU" sz="5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329</Words>
  <Application>Microsoft Office PowerPoint</Application>
  <PresentationFormat>Экран (4:3)</PresentationFormat>
  <Paragraphs>67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Путешествие   </vt:lpstr>
      <vt:lpstr>Чистописание</vt:lpstr>
      <vt:lpstr>Слайд 3</vt:lpstr>
      <vt:lpstr>Слайд 4</vt:lpstr>
      <vt:lpstr>Остров  безударных  гласных</vt:lpstr>
      <vt:lpstr>Слайд 6</vt:lpstr>
      <vt:lpstr>Проверь себя</vt:lpstr>
      <vt:lpstr>Остров  парных  согласных</vt:lpstr>
      <vt:lpstr>Остров  непроизносимых   согласных</vt:lpstr>
      <vt:lpstr>Проверь себя</vt:lpstr>
      <vt:lpstr>С зубастой длинной рыбкой знакомство было бы ошибкой.  </vt:lpstr>
      <vt:lpstr>Слайд 12</vt:lpstr>
      <vt:lpstr>Остров  безграмотных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Путешествие</dc:title>
  <dc:creator>Сапа</dc:creator>
  <cp:lastModifiedBy>Сапа</cp:lastModifiedBy>
  <cp:revision>36</cp:revision>
  <dcterms:created xsi:type="dcterms:W3CDTF">2015-10-20T16:27:05Z</dcterms:created>
  <dcterms:modified xsi:type="dcterms:W3CDTF">2015-10-20T22:11:01Z</dcterms:modified>
</cp:coreProperties>
</file>